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61" r:id="rId4"/>
    <p:sldId id="377" r:id="rId5"/>
    <p:sldId id="376" r:id="rId6"/>
    <p:sldId id="365" r:id="rId7"/>
    <p:sldId id="379" r:id="rId8"/>
    <p:sldId id="363" r:id="rId9"/>
    <p:sldId id="378" r:id="rId10"/>
    <p:sldId id="375" r:id="rId11"/>
    <p:sldId id="364" r:id="rId12"/>
    <p:sldId id="373" r:id="rId13"/>
    <p:sldId id="380" r:id="rId14"/>
    <p:sldId id="369" r:id="rId15"/>
    <p:sldId id="371" r:id="rId16"/>
    <p:sldId id="275" r:id="rId17"/>
    <p:sldId id="270" r:id="rId18"/>
    <p:sldId id="264" r:id="rId19"/>
    <p:sldId id="265" r:id="rId20"/>
    <p:sldId id="372" r:id="rId21"/>
    <p:sldId id="35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8E5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371"/>
    <p:restoredTop sz="86501"/>
  </p:normalViewPr>
  <p:slideViewPr>
    <p:cSldViewPr snapToGrid="0" snapToObjects="1">
      <p:cViewPr varScale="1">
        <p:scale>
          <a:sx n="89" d="100"/>
          <a:sy n="89" d="100"/>
        </p:scale>
        <p:origin x="192" y="10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11/3/22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11/3/22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rc" TargetMode="External"/><Relationship Id="rId2" Type="http://schemas.openxmlformats.org/officeDocument/2006/relationships/hyperlink" Target="mailto:Andrew.Monaghan@Colorado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Filesystems_And_Storage_Fall_2022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Filesystems_And_Storage_Fall_202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4" y="4649190"/>
            <a:ext cx="10327575" cy="159129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 Light" panose="020B0403020202020204" pitchFamily="34" charset="0"/>
                <a:cs typeface="Arial Narrow" panose="020B0604020202020204" pitchFamily="34" charset="0"/>
              </a:rPr>
              <a:t>Filesystems and Storage on CU Research Computing Resources</a:t>
            </a: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0D712-1D20-4C0A-B2F5-6B84AB5E4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Problems with I/O and threads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AE37B-5ECD-47E5-AF30-5025DB8CB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061438" cy="4428758"/>
          </a:xfrm>
        </p:spPr>
        <p:txBody>
          <a:bodyPr>
            <a:normAutofit lnSpcReduction="10000"/>
          </a:bodyPr>
          <a:lstStyle/>
          <a:p>
            <a:r>
              <a:rPr lang="en-US"/>
              <a:t>Suppose someone is computing with 120 threads and needs to write their data to a file system…</a:t>
            </a:r>
          </a:p>
          <a:p>
            <a:r>
              <a:rPr lang="en-US"/>
              <a:t>Single File:</a:t>
            </a:r>
          </a:p>
          <a:p>
            <a:pPr lvl="1"/>
            <a:r>
              <a:rPr lang="en-US"/>
              <a:t>Many threads means that applications may idle waiting for free resources.</a:t>
            </a:r>
          </a:p>
          <a:p>
            <a:pPr lvl="1"/>
            <a:r>
              <a:rPr lang="en-US"/>
              <a:t>Nonlocking I/O may cause corruption of data.</a:t>
            </a:r>
          </a:p>
          <a:p>
            <a:r>
              <a:rPr lang="en-US"/>
              <a:t>Many Files:</a:t>
            </a:r>
          </a:p>
          <a:p>
            <a:pPr lvl="1"/>
            <a:r>
              <a:rPr lang="en-US"/>
              <a:t>Separate file writes may lead to issues with the filesystem’s metadata service.</a:t>
            </a:r>
          </a:p>
          <a:p>
            <a:r>
              <a:rPr lang="en-US"/>
              <a:t>So what do we do?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B8D1F-4618-408C-890D-0A1191778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92FF6-669E-4157-98E8-D51206C3B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6BE34-B2C4-4EE6-A615-E5F5E965D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0CC6FD2-3EB9-4B8B-96C7-F083C4563713}"/>
              </a:ext>
            </a:extLst>
          </p:cNvPr>
          <p:cNvSpPr/>
          <p:nvPr/>
        </p:nvSpPr>
        <p:spPr>
          <a:xfrm>
            <a:off x="6556133" y="2743200"/>
            <a:ext cx="4294983" cy="50387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Output Data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24F1F51-7B87-4970-BEC1-749A8158F3DE}"/>
              </a:ext>
            </a:extLst>
          </p:cNvPr>
          <p:cNvSpPr/>
          <p:nvPr/>
        </p:nvSpPr>
        <p:spPr>
          <a:xfrm>
            <a:off x="6556133" y="2162415"/>
            <a:ext cx="1336431" cy="3651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Worker 1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1D5EE2B-0264-4779-BC47-4A02682DF3DD}"/>
              </a:ext>
            </a:extLst>
          </p:cNvPr>
          <p:cNvSpPr/>
          <p:nvPr/>
        </p:nvSpPr>
        <p:spPr>
          <a:xfrm>
            <a:off x="9514685" y="2162418"/>
            <a:ext cx="1336431" cy="3651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Worker 3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0376862-D671-4BA7-BB1E-59C89A76942F}"/>
              </a:ext>
            </a:extLst>
          </p:cNvPr>
          <p:cNvSpPr/>
          <p:nvPr/>
        </p:nvSpPr>
        <p:spPr>
          <a:xfrm>
            <a:off x="8035409" y="2162416"/>
            <a:ext cx="1336431" cy="3651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Worker 2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8047ECE-5B25-453C-BC0C-5BC07077A0C7}"/>
              </a:ext>
            </a:extLst>
          </p:cNvPr>
          <p:cNvCxnSpPr>
            <a:stCxn id="8" idx="2"/>
          </p:cNvCxnSpPr>
          <p:nvPr/>
        </p:nvCxnSpPr>
        <p:spPr>
          <a:xfrm flipH="1">
            <a:off x="7224348" y="2527540"/>
            <a:ext cx="1" cy="215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407BC6C-FD1C-469B-B485-1D7A74C78FD3}"/>
              </a:ext>
            </a:extLst>
          </p:cNvPr>
          <p:cNvCxnSpPr>
            <a:stCxn id="11" idx="2"/>
            <a:endCxn id="7" idx="0"/>
          </p:cNvCxnSpPr>
          <p:nvPr/>
        </p:nvCxnSpPr>
        <p:spPr>
          <a:xfrm>
            <a:off x="8703625" y="2527541"/>
            <a:ext cx="0" cy="2156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04F679-5103-44E6-99C8-9C0C9D1747A7}"/>
              </a:ext>
            </a:extLst>
          </p:cNvPr>
          <p:cNvCxnSpPr>
            <a:stCxn id="10" idx="2"/>
          </p:cNvCxnSpPr>
          <p:nvPr/>
        </p:nvCxnSpPr>
        <p:spPr>
          <a:xfrm flipH="1">
            <a:off x="10182900" y="2527543"/>
            <a:ext cx="1" cy="215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47EF660-D72A-4E48-913D-E731A2423063}"/>
              </a:ext>
            </a:extLst>
          </p:cNvPr>
          <p:cNvSpPr/>
          <p:nvPr/>
        </p:nvSpPr>
        <p:spPr>
          <a:xfrm>
            <a:off x="6546578" y="4282347"/>
            <a:ext cx="1336431" cy="3651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Worker 1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F53FCED8-DB2F-41BB-B1AB-672D58545FF2}"/>
              </a:ext>
            </a:extLst>
          </p:cNvPr>
          <p:cNvSpPr/>
          <p:nvPr/>
        </p:nvSpPr>
        <p:spPr>
          <a:xfrm>
            <a:off x="9505130" y="4282350"/>
            <a:ext cx="1336431" cy="3651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Worker 3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0D62A29-EDDD-47FD-996A-AA99415051E3}"/>
              </a:ext>
            </a:extLst>
          </p:cNvPr>
          <p:cNvSpPr/>
          <p:nvPr/>
        </p:nvSpPr>
        <p:spPr>
          <a:xfrm>
            <a:off x="8025854" y="4282348"/>
            <a:ext cx="1336431" cy="3651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Worker 2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C3E2205-D483-48F6-AC11-9A40631AB619}"/>
              </a:ext>
            </a:extLst>
          </p:cNvPr>
          <p:cNvCxnSpPr>
            <a:stCxn id="20" idx="2"/>
          </p:cNvCxnSpPr>
          <p:nvPr/>
        </p:nvCxnSpPr>
        <p:spPr>
          <a:xfrm flipH="1">
            <a:off x="7214793" y="4647472"/>
            <a:ext cx="1" cy="215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9D15121-BC39-4032-A882-452C475F9EB4}"/>
              </a:ext>
            </a:extLst>
          </p:cNvPr>
          <p:cNvCxnSpPr>
            <a:stCxn id="22" idx="2"/>
          </p:cNvCxnSpPr>
          <p:nvPr/>
        </p:nvCxnSpPr>
        <p:spPr>
          <a:xfrm>
            <a:off x="8694070" y="4647473"/>
            <a:ext cx="0" cy="2156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195D787-D2FB-4380-9A8C-1F6EBE3F1214}"/>
              </a:ext>
            </a:extLst>
          </p:cNvPr>
          <p:cNvCxnSpPr>
            <a:stCxn id="21" idx="2"/>
          </p:cNvCxnSpPr>
          <p:nvPr/>
        </p:nvCxnSpPr>
        <p:spPr>
          <a:xfrm flipH="1">
            <a:off x="10173345" y="4647475"/>
            <a:ext cx="1" cy="215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CC42F44-D7B5-47AA-8498-DE318C2DAACB}"/>
              </a:ext>
            </a:extLst>
          </p:cNvPr>
          <p:cNvSpPr/>
          <p:nvPr/>
        </p:nvSpPr>
        <p:spPr>
          <a:xfrm>
            <a:off x="6556133" y="4863129"/>
            <a:ext cx="1336431" cy="36512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Output 1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0CD0685-9339-4014-AB38-7D3FD7DB2B01}"/>
              </a:ext>
            </a:extLst>
          </p:cNvPr>
          <p:cNvSpPr/>
          <p:nvPr/>
        </p:nvSpPr>
        <p:spPr>
          <a:xfrm>
            <a:off x="9514685" y="4863132"/>
            <a:ext cx="1336431" cy="36512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Output 3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A9A8C24-13D4-4F54-A298-EAF3CC668765}"/>
              </a:ext>
            </a:extLst>
          </p:cNvPr>
          <p:cNvSpPr/>
          <p:nvPr/>
        </p:nvSpPr>
        <p:spPr>
          <a:xfrm>
            <a:off x="8035409" y="4863130"/>
            <a:ext cx="1336431" cy="36512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Output 2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DB4CFF5-5A66-44D0-863E-E2722EFF0B55}"/>
              </a:ext>
            </a:extLst>
          </p:cNvPr>
          <p:cNvCxnSpPr/>
          <p:nvPr/>
        </p:nvCxnSpPr>
        <p:spPr>
          <a:xfrm>
            <a:off x="6268915" y="3745523"/>
            <a:ext cx="487973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23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19DA2-8B54-4268-9DA3-8D8449EA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CURC’s Parallel filesystems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A678A-7A5D-42CF-9580-75EF80781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782" y="1582276"/>
            <a:ext cx="11623963" cy="4163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is an additional parallel file system available on Blanca, Summit and Alpine! :</a:t>
            </a:r>
          </a:p>
          <a:p>
            <a:r>
              <a:rPr lang="en-US" b="1" dirty="0"/>
              <a:t>“Scratch” </a:t>
            </a:r>
            <a:r>
              <a:rPr lang="en-US" dirty="0"/>
              <a:t>filesystem. Typical setup: </a:t>
            </a:r>
            <a:endParaRPr lang="en-US" b="1" dirty="0"/>
          </a:p>
          <a:p>
            <a:pPr lvl="1"/>
            <a:r>
              <a:rPr lang="en-US" dirty="0"/>
              <a:t>Spinning disk platters rated at 12 Gb/s</a:t>
            </a:r>
          </a:p>
          <a:p>
            <a:pPr lvl="1"/>
            <a:r>
              <a:rPr lang="en-US" dirty="0"/>
              <a:t>GPFS File System for parallel I/O w/ 32 Clients and 4 Servers</a:t>
            </a:r>
          </a:p>
          <a:p>
            <a:pPr lvl="2"/>
            <a:r>
              <a:rPr lang="en-US" dirty="0"/>
              <a:t>Distributed metadata to avoid bottlenecking</a:t>
            </a:r>
          </a:p>
          <a:p>
            <a:pPr lvl="2"/>
            <a:r>
              <a:rPr lang="en-US" dirty="0"/>
              <a:t>Consistent chunking allows for parallel I/O</a:t>
            </a:r>
          </a:p>
          <a:p>
            <a:pPr lvl="1"/>
            <a:r>
              <a:rPr lang="en-US" dirty="0"/>
              <a:t>Locally mounted to each node on a specific cluster</a:t>
            </a:r>
          </a:p>
          <a:p>
            <a:r>
              <a:rPr lang="en-US" dirty="0"/>
              <a:t>Default is 10 TB of scratch storage/user; can be expanded upon with request.</a:t>
            </a:r>
          </a:p>
          <a:p>
            <a:pPr lvl="1"/>
            <a:r>
              <a:rPr lang="en-US" dirty="0"/>
              <a:t>Files purged 90 days from creation date.</a:t>
            </a:r>
          </a:p>
          <a:p>
            <a:pPr lvl="1"/>
            <a:r>
              <a:rPr lang="en-US" dirty="0"/>
              <a:t>Technically shared among all users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738DA-26AE-49E2-885E-3ABBAA9D5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97628-2EFF-4B70-B937-D30EA35A4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58029-5C3B-4975-A962-70D42618D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501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2C66-F977-4E91-97E9-F2BFDE3A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Parallel Filesystem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1BF3-D86B-4334-891E-6FC9D30F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Helvetica" panose="020B0604020202020204" pitchFamily="34" charset="0"/>
                <a:cs typeface="Helvetica" panose="020B0604020202020204" pitchFamily="34" charset="0"/>
              </a:rPr>
              <a:t>Normal application I/O is usually lacking the ability to leverage a parallel file system for performance</a:t>
            </a:r>
          </a:p>
          <a:p>
            <a:pPr lvl="1"/>
            <a:r>
              <a:rPr lang="en-US">
                <a:latin typeface="Helvetica" panose="020B0604020202020204" pitchFamily="34" charset="0"/>
                <a:cs typeface="Helvetica" panose="020B0604020202020204" pitchFamily="34" charset="0"/>
              </a:rPr>
              <a:t>On Alpine you will naturally get an I/O performance boost when using scratch.</a:t>
            </a:r>
          </a:p>
          <a:p>
            <a:r>
              <a:rPr lang="en-US">
                <a:latin typeface="Helvetica" panose="020B0604020202020204" pitchFamily="34" charset="0"/>
                <a:cs typeface="Helvetica" panose="020B0604020202020204" pitchFamily="34" charset="0"/>
              </a:rPr>
              <a:t>Need to utilize specialized software libraries</a:t>
            </a:r>
          </a:p>
          <a:p>
            <a:r>
              <a:rPr lang="en-US">
                <a:latin typeface="Helvetica" panose="020B0604020202020204" pitchFamily="34" charset="0"/>
                <a:cs typeface="Helvetica" panose="020B0604020202020204" pitchFamily="34" charset="0"/>
              </a:rPr>
              <a:t>MPIIO</a:t>
            </a:r>
          </a:p>
          <a:p>
            <a:pPr lvl="1"/>
            <a:r>
              <a:rPr lang="en-US">
                <a:latin typeface="Helvetica" panose="020B0604020202020204" pitchFamily="34" charset="0"/>
                <a:cs typeface="Helvetica" panose="020B0604020202020204" pitchFamily="34" charset="0"/>
              </a:rPr>
              <a:t>Middle wear, requires modification of code for efficient usage.</a:t>
            </a:r>
          </a:p>
          <a:p>
            <a:r>
              <a:rPr lang="en-US"/>
              <a:t>HDF5</a:t>
            </a:r>
          </a:p>
          <a:p>
            <a:pPr lvl="1"/>
            <a:r>
              <a:rPr lang="en-US"/>
              <a:t>High level, use a HDF5 dataset</a:t>
            </a:r>
          </a:p>
          <a:p>
            <a:r>
              <a:rPr lang="en-US"/>
              <a:t>NETCDF</a:t>
            </a:r>
          </a:p>
          <a:p>
            <a:pPr lvl="1"/>
            <a:r>
              <a:rPr lang="en-US"/>
              <a:t>High level use a </a:t>
            </a:r>
            <a:r>
              <a:rPr lang="en-US" err="1"/>
              <a:t>Netcdf</a:t>
            </a:r>
            <a:r>
              <a:rPr lang="en-US"/>
              <a:t> dataset</a:t>
            </a:r>
          </a:p>
          <a:p>
            <a:pPr lvl="2"/>
            <a:endParaRPr lang="en-US"/>
          </a:p>
          <a:p>
            <a:pPr lvl="1"/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0E203-E144-43E9-B127-9CCAFA85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E8B3B-8694-4DDA-A016-20F2628B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A6298-8005-4801-9B3F-8BCA4D9E9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544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BD3EB-3E40-4352-A129-99E5733A6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120" y="-34682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RC’s HPC network </a:t>
            </a:r>
            <a:r>
              <a:rPr lang="en-US" sz="3200" i="1">
                <a:solidFill>
                  <a:schemeClr val="accent6">
                    <a:lumMod val="75000"/>
                  </a:schemeClr>
                </a:solidFill>
              </a:rPr>
              <a:t>(incl. parallel </a:t>
            </a:r>
            <a:r>
              <a:rPr lang="en-US" sz="3200" i="1" err="1">
                <a:solidFill>
                  <a:schemeClr val="accent6">
                    <a:lumMod val="75000"/>
                  </a:schemeClr>
                </a:solidFill>
              </a:rPr>
              <a:t>f.s</a:t>
            </a:r>
            <a:r>
              <a:rPr lang="en-US" sz="3200" i="1">
                <a:solidFill>
                  <a:schemeClr val="accent6">
                    <a:lumMod val="75000"/>
                  </a:schemeClr>
                </a:solidFill>
              </a:rPr>
              <a:t>.)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FF03F-65BD-4992-A009-D67123636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DEE57-23A1-4F24-887D-D852B931A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BD709-75EE-40C4-AC73-C49103E86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29700586-7C74-4668-BB29-33069CBC0EA5}"/>
              </a:ext>
            </a:extLst>
          </p:cNvPr>
          <p:cNvSpPr/>
          <p:nvPr/>
        </p:nvSpPr>
        <p:spPr>
          <a:xfrm>
            <a:off x="2014820" y="3834749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994F15E2-8261-4D39-B1D6-F3E1AACDE74D}"/>
              </a:ext>
            </a:extLst>
          </p:cNvPr>
          <p:cNvSpPr/>
          <p:nvPr/>
        </p:nvSpPr>
        <p:spPr>
          <a:xfrm>
            <a:off x="2122888" y="4031577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1C7EE284-0F3C-4349-960A-786CA3979C51}"/>
              </a:ext>
            </a:extLst>
          </p:cNvPr>
          <p:cNvSpPr/>
          <p:nvPr/>
        </p:nvSpPr>
        <p:spPr>
          <a:xfrm>
            <a:off x="2259544" y="4196622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3D58A0E8-346A-4EAA-92A4-A382FD821DC6}"/>
              </a:ext>
            </a:extLst>
          </p:cNvPr>
          <p:cNvSpPr/>
          <p:nvPr/>
        </p:nvSpPr>
        <p:spPr>
          <a:xfrm>
            <a:off x="2415171" y="4373697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4" name="Straight Arrow Connector 333">
            <a:extLst>
              <a:ext uri="{FF2B5EF4-FFF2-40B4-BE49-F238E27FC236}">
                <a16:creationId xmlns:a16="http://schemas.microsoft.com/office/drawing/2014/main" id="{3BDEE0A4-8ABF-4F52-9043-F4FE091C9069}"/>
              </a:ext>
            </a:extLst>
          </p:cNvPr>
          <p:cNvCxnSpPr>
            <a:cxnSpLocks/>
          </p:cNvCxnSpPr>
          <p:nvPr/>
        </p:nvCxnSpPr>
        <p:spPr>
          <a:xfrm flipV="1">
            <a:off x="4045084" y="3628823"/>
            <a:ext cx="367176" cy="204744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36" name="Straight Arrow Connector 335">
            <a:extLst>
              <a:ext uri="{FF2B5EF4-FFF2-40B4-BE49-F238E27FC236}">
                <a16:creationId xmlns:a16="http://schemas.microsoft.com/office/drawing/2014/main" id="{CCD45F46-D3AC-4148-8E2D-51EB7D2ABC4C}"/>
              </a:ext>
            </a:extLst>
          </p:cNvPr>
          <p:cNvCxnSpPr>
            <a:cxnSpLocks/>
          </p:cNvCxnSpPr>
          <p:nvPr/>
        </p:nvCxnSpPr>
        <p:spPr>
          <a:xfrm>
            <a:off x="4045084" y="3823937"/>
            <a:ext cx="3645355" cy="496029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37" name="TextBox 336">
            <a:extLst>
              <a:ext uri="{FF2B5EF4-FFF2-40B4-BE49-F238E27FC236}">
                <a16:creationId xmlns:a16="http://schemas.microsoft.com/office/drawing/2014/main" id="{A909AF45-31C5-46BE-853F-05E36B8D9962}"/>
              </a:ext>
            </a:extLst>
          </p:cNvPr>
          <p:cNvSpPr txBox="1"/>
          <p:nvPr/>
        </p:nvSpPr>
        <p:spPr>
          <a:xfrm>
            <a:off x="2425841" y="4872187"/>
            <a:ext cx="953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Login Nodes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3944D31-7821-103A-CB62-0791D060C78A}"/>
              </a:ext>
            </a:extLst>
          </p:cNvPr>
          <p:cNvGrpSpPr>
            <a:grpSpLocks noChangeAspect="1"/>
          </p:cNvGrpSpPr>
          <p:nvPr/>
        </p:nvGrpSpPr>
        <p:grpSpPr>
          <a:xfrm>
            <a:off x="4412260" y="1817295"/>
            <a:ext cx="1914476" cy="1694723"/>
            <a:chOff x="6032920" y="1523398"/>
            <a:chExt cx="2502040" cy="2214844"/>
          </a:xfrm>
        </p:grpSpPr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254C8B4B-8A36-4A4F-8C95-EA03816CD39C}"/>
                </a:ext>
              </a:extLst>
            </p:cNvPr>
            <p:cNvSpPr/>
            <p:nvPr/>
          </p:nvSpPr>
          <p:spPr>
            <a:xfrm>
              <a:off x="6032920" y="1523398"/>
              <a:ext cx="2502040" cy="221484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9B464EBF-ECD0-41A2-9021-F853D72B8D1C}"/>
                </a:ext>
              </a:extLst>
            </p:cNvPr>
            <p:cNvSpPr/>
            <p:nvPr/>
          </p:nvSpPr>
          <p:spPr>
            <a:xfrm>
              <a:off x="7034126" y="232421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B20DA685-90A9-4F47-A587-DD1C89E5EC4A}"/>
                </a:ext>
              </a:extLst>
            </p:cNvPr>
            <p:cNvSpPr/>
            <p:nvPr/>
          </p:nvSpPr>
          <p:spPr>
            <a:xfrm>
              <a:off x="7133050" y="24428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73893141-9775-4855-A83C-0E7DB1628505}"/>
                </a:ext>
              </a:extLst>
            </p:cNvPr>
            <p:cNvSpPr/>
            <p:nvPr/>
          </p:nvSpPr>
          <p:spPr>
            <a:xfrm>
              <a:off x="7284879" y="256148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E273E0CE-80CF-4D22-9BDD-7769E1D5F188}"/>
                </a:ext>
              </a:extLst>
            </p:cNvPr>
            <p:cNvSpPr/>
            <p:nvPr/>
          </p:nvSpPr>
          <p:spPr>
            <a:xfrm>
              <a:off x="7384066" y="268011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BA67DB79-ED74-4A36-8AEB-9EAC18BD57DB}"/>
                </a:ext>
              </a:extLst>
            </p:cNvPr>
            <p:cNvSpPr/>
            <p:nvPr/>
          </p:nvSpPr>
          <p:spPr>
            <a:xfrm>
              <a:off x="7509311" y="27948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41CD763E-9A6B-44AD-9F69-2E1845F1EDE4}"/>
                </a:ext>
              </a:extLst>
            </p:cNvPr>
            <p:cNvSpPr/>
            <p:nvPr/>
          </p:nvSpPr>
          <p:spPr>
            <a:xfrm>
              <a:off x="7606813" y="290032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41B8750A-2544-4B0D-8F95-C643E8A9C175}"/>
                </a:ext>
              </a:extLst>
            </p:cNvPr>
            <p:cNvSpPr/>
            <p:nvPr/>
          </p:nvSpPr>
          <p:spPr>
            <a:xfrm>
              <a:off x="7042462" y="199467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59056BA7-E598-417D-8012-6E7DCE640015}"/>
                </a:ext>
              </a:extLst>
            </p:cNvPr>
            <p:cNvSpPr/>
            <p:nvPr/>
          </p:nvSpPr>
          <p:spPr>
            <a:xfrm>
              <a:off x="7141386" y="21133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AA72B4B4-F5A0-4D40-97F2-5043122ADAE3}"/>
                </a:ext>
              </a:extLst>
            </p:cNvPr>
            <p:cNvSpPr/>
            <p:nvPr/>
          </p:nvSpPr>
          <p:spPr>
            <a:xfrm>
              <a:off x="7293215" y="223194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11B6716C-D402-4BA5-8852-3F9441F4ADD7}"/>
                </a:ext>
              </a:extLst>
            </p:cNvPr>
            <p:cNvSpPr/>
            <p:nvPr/>
          </p:nvSpPr>
          <p:spPr>
            <a:xfrm>
              <a:off x="7392402" y="235057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C22C5687-7142-4B7F-AA25-C4673843C47F}"/>
                </a:ext>
              </a:extLst>
            </p:cNvPr>
            <p:cNvSpPr/>
            <p:nvPr/>
          </p:nvSpPr>
          <p:spPr>
            <a:xfrm>
              <a:off x="7517647" y="246534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15508AB0-0423-4107-A46D-4D5939FE81BF}"/>
                </a:ext>
              </a:extLst>
            </p:cNvPr>
            <p:cNvSpPr/>
            <p:nvPr/>
          </p:nvSpPr>
          <p:spPr>
            <a:xfrm>
              <a:off x="7615149" y="25707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09A18CCB-B9BB-40F5-B094-20A945A1D66C}"/>
                </a:ext>
              </a:extLst>
            </p:cNvPr>
            <p:cNvSpPr/>
            <p:nvPr/>
          </p:nvSpPr>
          <p:spPr>
            <a:xfrm>
              <a:off x="7072072" y="165304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3A2E2268-466A-4B34-A1E9-94D0D3B6D054}"/>
                </a:ext>
              </a:extLst>
            </p:cNvPr>
            <p:cNvSpPr/>
            <p:nvPr/>
          </p:nvSpPr>
          <p:spPr>
            <a:xfrm>
              <a:off x="7170996" y="17716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E0ED00D9-FB06-4C6F-BF9A-B42890B81AC3}"/>
                </a:ext>
              </a:extLst>
            </p:cNvPr>
            <p:cNvSpPr/>
            <p:nvPr/>
          </p:nvSpPr>
          <p:spPr>
            <a:xfrm>
              <a:off x="7322825" y="189031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50DA42E6-08C4-41CD-99FF-419EC1987AD6}"/>
                </a:ext>
              </a:extLst>
            </p:cNvPr>
            <p:cNvSpPr/>
            <p:nvPr/>
          </p:nvSpPr>
          <p:spPr>
            <a:xfrm>
              <a:off x="7422012" y="200894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722B1FA3-B07E-4309-A665-CDF1BC35C392}"/>
                </a:ext>
              </a:extLst>
            </p:cNvPr>
            <p:cNvSpPr/>
            <p:nvPr/>
          </p:nvSpPr>
          <p:spPr>
            <a:xfrm>
              <a:off x="7547257" y="21237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EB9A6E56-CA9F-4B6C-A04A-32B0EEE1B8EA}"/>
                </a:ext>
              </a:extLst>
            </p:cNvPr>
            <p:cNvSpPr/>
            <p:nvPr/>
          </p:nvSpPr>
          <p:spPr>
            <a:xfrm>
              <a:off x="7644759" y="222915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F3A1017D-BAFE-4782-82E8-057851C9DD82}"/>
                </a:ext>
              </a:extLst>
            </p:cNvPr>
            <p:cNvSpPr/>
            <p:nvPr/>
          </p:nvSpPr>
          <p:spPr>
            <a:xfrm>
              <a:off x="6218907" y="231878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3AD72034-BA41-47FB-B38C-10E5C9B2CF1D}"/>
                </a:ext>
              </a:extLst>
            </p:cNvPr>
            <p:cNvSpPr/>
            <p:nvPr/>
          </p:nvSpPr>
          <p:spPr>
            <a:xfrm>
              <a:off x="6317831" y="24374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2617D708-2386-4DE9-BB41-09FC3BCD4816}"/>
                </a:ext>
              </a:extLst>
            </p:cNvPr>
            <p:cNvSpPr/>
            <p:nvPr/>
          </p:nvSpPr>
          <p:spPr>
            <a:xfrm>
              <a:off x="6469660" y="255604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B2DE4129-8F91-40CC-AC57-6ED7353BFA78}"/>
                </a:ext>
              </a:extLst>
            </p:cNvPr>
            <p:cNvSpPr/>
            <p:nvPr/>
          </p:nvSpPr>
          <p:spPr>
            <a:xfrm>
              <a:off x="6568847" y="267468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8207E0F5-8092-4496-BB6F-F43B352100C6}"/>
                </a:ext>
              </a:extLst>
            </p:cNvPr>
            <p:cNvSpPr/>
            <p:nvPr/>
          </p:nvSpPr>
          <p:spPr>
            <a:xfrm>
              <a:off x="6694092" y="27894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D8D248FC-1399-4BC9-A5D3-F49FDC91F0FF}"/>
                </a:ext>
              </a:extLst>
            </p:cNvPr>
            <p:cNvSpPr/>
            <p:nvPr/>
          </p:nvSpPr>
          <p:spPr>
            <a:xfrm>
              <a:off x="6791594" y="289489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777BBBF5-80CD-4511-972E-B7D05015EB6E}"/>
                </a:ext>
              </a:extLst>
            </p:cNvPr>
            <p:cNvSpPr/>
            <p:nvPr/>
          </p:nvSpPr>
          <p:spPr>
            <a:xfrm>
              <a:off x="6227243" y="198924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2F025D1E-E279-4813-B57C-0FC03942C15F}"/>
                </a:ext>
              </a:extLst>
            </p:cNvPr>
            <p:cNvSpPr/>
            <p:nvPr/>
          </p:nvSpPr>
          <p:spPr>
            <a:xfrm>
              <a:off x="6326167" y="210787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CCC89CA2-7542-4425-B481-2D055443CA13}"/>
                </a:ext>
              </a:extLst>
            </p:cNvPr>
            <p:cNvSpPr/>
            <p:nvPr/>
          </p:nvSpPr>
          <p:spPr>
            <a:xfrm>
              <a:off x="6477996" y="222650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E43F7843-C1D0-4BA1-A05C-CE2ADB58077E}"/>
                </a:ext>
              </a:extLst>
            </p:cNvPr>
            <p:cNvSpPr/>
            <p:nvPr/>
          </p:nvSpPr>
          <p:spPr>
            <a:xfrm>
              <a:off x="6577183" y="234514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36774900-B8A3-4CE8-8181-71CD14A248D5}"/>
                </a:ext>
              </a:extLst>
            </p:cNvPr>
            <p:cNvSpPr/>
            <p:nvPr/>
          </p:nvSpPr>
          <p:spPr>
            <a:xfrm>
              <a:off x="6702428" y="24599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B2735BED-8BDB-4B9E-840F-C12B872EDF4E}"/>
                </a:ext>
              </a:extLst>
            </p:cNvPr>
            <p:cNvSpPr/>
            <p:nvPr/>
          </p:nvSpPr>
          <p:spPr>
            <a:xfrm>
              <a:off x="6799930" y="25653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1712B516-8D0C-48C3-8EAD-D8103EBF400F}"/>
                </a:ext>
              </a:extLst>
            </p:cNvPr>
            <p:cNvSpPr/>
            <p:nvPr/>
          </p:nvSpPr>
          <p:spPr>
            <a:xfrm>
              <a:off x="6242448" y="1647609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8E6D2476-C595-4866-ACBE-E4EA8A337950}"/>
                </a:ext>
              </a:extLst>
            </p:cNvPr>
            <p:cNvSpPr/>
            <p:nvPr/>
          </p:nvSpPr>
          <p:spPr>
            <a:xfrm>
              <a:off x="6341372" y="1766242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9B7790F1-C414-4FC4-AF2C-C0CAB9ECA176}"/>
                </a:ext>
              </a:extLst>
            </p:cNvPr>
            <p:cNvSpPr/>
            <p:nvPr/>
          </p:nvSpPr>
          <p:spPr>
            <a:xfrm>
              <a:off x="6493201" y="188487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CDC2B4B4-1D21-491D-AFBF-0BBC37196CB5}"/>
                </a:ext>
              </a:extLst>
            </p:cNvPr>
            <p:cNvSpPr/>
            <p:nvPr/>
          </p:nvSpPr>
          <p:spPr>
            <a:xfrm>
              <a:off x="6592388" y="200350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63E8D987-0578-43F4-A255-9C03348EF294}"/>
                </a:ext>
              </a:extLst>
            </p:cNvPr>
            <p:cNvSpPr/>
            <p:nvPr/>
          </p:nvSpPr>
          <p:spPr>
            <a:xfrm>
              <a:off x="6717633" y="21182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0F98B5EB-2561-464C-84C6-B60E40DDA4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15135" y="222371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TextBox 358">
              <a:extLst>
                <a:ext uri="{FF2B5EF4-FFF2-40B4-BE49-F238E27FC236}">
                  <a16:creationId xmlns:a16="http://schemas.microsoft.com/office/drawing/2014/main" id="{6E55DB63-A385-40F7-9C88-30B39F9910FE}"/>
                </a:ext>
              </a:extLst>
            </p:cNvPr>
            <p:cNvSpPr txBox="1"/>
            <p:nvPr/>
          </p:nvSpPr>
          <p:spPr>
            <a:xfrm>
              <a:off x="6784150" y="3209717"/>
              <a:ext cx="1699443" cy="402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Alpine Nodes</a:t>
              </a:r>
            </a:p>
          </p:txBody>
        </p:sp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B71EE6A7-3E2F-199B-4948-A0582E2E4230}"/>
              </a:ext>
            </a:extLst>
          </p:cNvPr>
          <p:cNvGrpSpPr/>
          <p:nvPr/>
        </p:nvGrpSpPr>
        <p:grpSpPr>
          <a:xfrm>
            <a:off x="8636947" y="3405496"/>
            <a:ext cx="2001310" cy="1252161"/>
            <a:chOff x="9788619" y="3696929"/>
            <a:chExt cx="2001310" cy="1252161"/>
          </a:xfrm>
        </p:grpSpPr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99D756C8-5E92-4ED5-8BA6-6546EA7FC8D3}"/>
                </a:ext>
              </a:extLst>
            </p:cNvPr>
            <p:cNvSpPr/>
            <p:nvPr/>
          </p:nvSpPr>
          <p:spPr>
            <a:xfrm>
              <a:off x="9788619" y="3696929"/>
              <a:ext cx="2001310" cy="125216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1F5125EB-8FDD-4B57-A5D0-376F241038AE}"/>
                </a:ext>
              </a:extLst>
            </p:cNvPr>
            <p:cNvSpPr/>
            <p:nvPr/>
          </p:nvSpPr>
          <p:spPr>
            <a:xfrm>
              <a:off x="10132360" y="3826447"/>
              <a:ext cx="643869" cy="24041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4B202607-D241-4090-915E-95D1CD94C1B7}"/>
                </a:ext>
              </a:extLst>
            </p:cNvPr>
            <p:cNvSpPr/>
            <p:nvPr/>
          </p:nvSpPr>
          <p:spPr>
            <a:xfrm>
              <a:off x="10296271" y="3926375"/>
              <a:ext cx="643869" cy="24041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614D00D6-3181-4CBE-8D78-37B37AA03494}"/>
                </a:ext>
              </a:extLst>
            </p:cNvPr>
            <p:cNvSpPr/>
            <p:nvPr/>
          </p:nvSpPr>
          <p:spPr>
            <a:xfrm>
              <a:off x="10454295" y="4063884"/>
              <a:ext cx="643869" cy="24041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6E834CF2-1A26-4B22-95B5-2464E1E4F5B5}"/>
                </a:ext>
              </a:extLst>
            </p:cNvPr>
            <p:cNvSpPr/>
            <p:nvPr/>
          </p:nvSpPr>
          <p:spPr>
            <a:xfrm>
              <a:off x="10612319" y="4175213"/>
              <a:ext cx="643869" cy="24041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A7EC4871-3BDE-4EA9-A93D-A5B98B62042A}"/>
                </a:ext>
              </a:extLst>
            </p:cNvPr>
            <p:cNvSpPr/>
            <p:nvPr/>
          </p:nvSpPr>
          <p:spPr>
            <a:xfrm>
              <a:off x="10776229" y="4292962"/>
              <a:ext cx="643869" cy="24041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TextBox 360">
              <a:extLst>
                <a:ext uri="{FF2B5EF4-FFF2-40B4-BE49-F238E27FC236}">
                  <a16:creationId xmlns:a16="http://schemas.microsoft.com/office/drawing/2014/main" id="{CB7B5E91-1831-452F-996F-8170E2BC2791}"/>
                </a:ext>
              </a:extLst>
            </p:cNvPr>
            <p:cNvSpPr txBox="1"/>
            <p:nvPr/>
          </p:nvSpPr>
          <p:spPr>
            <a:xfrm>
              <a:off x="9814707" y="4577156"/>
              <a:ext cx="19752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Blanca Nodes</a:t>
              </a:r>
            </a:p>
          </p:txBody>
        </p:sp>
      </p:grp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3C83BB6-59FC-A5F3-1FF4-923114C35268}"/>
              </a:ext>
            </a:extLst>
          </p:cNvPr>
          <p:cNvCxnSpPr>
            <a:cxnSpLocks/>
          </p:cNvCxnSpPr>
          <p:nvPr/>
        </p:nvCxnSpPr>
        <p:spPr>
          <a:xfrm flipV="1">
            <a:off x="4079493" y="3624089"/>
            <a:ext cx="2511135" cy="20947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DA14D6AB-F77B-A6E5-1F13-6469D8925E40}"/>
              </a:ext>
            </a:extLst>
          </p:cNvPr>
          <p:cNvSpPr/>
          <p:nvPr/>
        </p:nvSpPr>
        <p:spPr>
          <a:xfrm>
            <a:off x="2011454" y="2071070"/>
            <a:ext cx="938150" cy="1049730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1A6D87C-7AC1-3E42-4C85-1FBE69E2BBA9}"/>
              </a:ext>
            </a:extLst>
          </p:cNvPr>
          <p:cNvSpPr txBox="1"/>
          <p:nvPr/>
        </p:nvSpPr>
        <p:spPr>
          <a:xfrm>
            <a:off x="1963875" y="2126770"/>
            <a:ext cx="123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On-Demand</a:t>
            </a:r>
          </a:p>
          <a:p>
            <a:r>
              <a:rPr lang="en-US"/>
              <a:t>Portal</a:t>
            </a:r>
          </a:p>
        </p:txBody>
      </p:sp>
      <p:pic>
        <p:nvPicPr>
          <p:cNvPr id="52" name="Graphic 51" descr="Smiling face with no fill">
            <a:extLst>
              <a:ext uri="{FF2B5EF4-FFF2-40B4-BE49-F238E27FC236}">
                <a16:creationId xmlns:a16="http://schemas.microsoft.com/office/drawing/2014/main" id="{E36B93BF-B22E-C227-B2AB-B48708C11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5158" y="2873983"/>
            <a:ext cx="914400" cy="91440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F6B6924E-F356-144C-FE91-926BCACB9DC1}"/>
              </a:ext>
            </a:extLst>
          </p:cNvPr>
          <p:cNvSpPr txBox="1"/>
          <p:nvPr/>
        </p:nvSpPr>
        <p:spPr>
          <a:xfrm>
            <a:off x="354076" y="3788383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you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B034ADB-04C1-01C5-849C-4DF6A8ABCAC2}"/>
              </a:ext>
            </a:extLst>
          </p:cNvPr>
          <p:cNvCxnSpPr>
            <a:cxnSpLocks/>
          </p:cNvCxnSpPr>
          <p:nvPr/>
        </p:nvCxnSpPr>
        <p:spPr>
          <a:xfrm flipV="1">
            <a:off x="1118059" y="3004916"/>
            <a:ext cx="722435" cy="270507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E0B3556-68D0-17DF-CB01-51CADECEDED3}"/>
              </a:ext>
            </a:extLst>
          </p:cNvPr>
          <p:cNvCxnSpPr>
            <a:cxnSpLocks/>
          </p:cNvCxnSpPr>
          <p:nvPr/>
        </p:nvCxnSpPr>
        <p:spPr>
          <a:xfrm>
            <a:off x="1018707" y="3677713"/>
            <a:ext cx="670651" cy="462767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91A68A1-16D3-6EA3-09D0-7097D93D780C}"/>
              </a:ext>
            </a:extLst>
          </p:cNvPr>
          <p:cNvGrpSpPr>
            <a:grpSpLocks noChangeAspect="1"/>
          </p:cNvGrpSpPr>
          <p:nvPr/>
        </p:nvGrpSpPr>
        <p:grpSpPr>
          <a:xfrm>
            <a:off x="6590628" y="1822037"/>
            <a:ext cx="1934484" cy="1694723"/>
            <a:chOff x="6032920" y="1523398"/>
            <a:chExt cx="2528188" cy="2214844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4272273D-EEC3-39F7-C554-F7A701968500}"/>
                </a:ext>
              </a:extLst>
            </p:cNvPr>
            <p:cNvSpPr/>
            <p:nvPr/>
          </p:nvSpPr>
          <p:spPr>
            <a:xfrm>
              <a:off x="6032920" y="1523398"/>
              <a:ext cx="2502040" cy="221484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19ABB9F-AC33-D3D2-BF55-8A88E3313876}"/>
                </a:ext>
              </a:extLst>
            </p:cNvPr>
            <p:cNvSpPr/>
            <p:nvPr/>
          </p:nvSpPr>
          <p:spPr>
            <a:xfrm>
              <a:off x="7034126" y="232421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C9DEEEEF-AF4D-0A06-BFCF-6FD3FC078B6B}"/>
                </a:ext>
              </a:extLst>
            </p:cNvPr>
            <p:cNvSpPr/>
            <p:nvPr/>
          </p:nvSpPr>
          <p:spPr>
            <a:xfrm>
              <a:off x="7133050" y="24428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F6161A80-BC00-E27C-7A75-54F47C6E96EE}"/>
                </a:ext>
              </a:extLst>
            </p:cNvPr>
            <p:cNvSpPr/>
            <p:nvPr/>
          </p:nvSpPr>
          <p:spPr>
            <a:xfrm>
              <a:off x="7284879" y="256148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A2626868-BE45-6345-B04E-2B3EF3D1CD53}"/>
                </a:ext>
              </a:extLst>
            </p:cNvPr>
            <p:cNvSpPr/>
            <p:nvPr/>
          </p:nvSpPr>
          <p:spPr>
            <a:xfrm>
              <a:off x="7384066" y="268011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085C3AC4-3984-4D5F-5478-4D6688A8D565}"/>
                </a:ext>
              </a:extLst>
            </p:cNvPr>
            <p:cNvSpPr/>
            <p:nvPr/>
          </p:nvSpPr>
          <p:spPr>
            <a:xfrm>
              <a:off x="7509311" y="27948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E4A678EF-302A-A605-3BAA-A8ACEC7156E0}"/>
                </a:ext>
              </a:extLst>
            </p:cNvPr>
            <p:cNvSpPr/>
            <p:nvPr/>
          </p:nvSpPr>
          <p:spPr>
            <a:xfrm>
              <a:off x="7606813" y="290032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B00941D4-2E6C-1928-BD62-3E9DCE0A8937}"/>
                </a:ext>
              </a:extLst>
            </p:cNvPr>
            <p:cNvSpPr/>
            <p:nvPr/>
          </p:nvSpPr>
          <p:spPr>
            <a:xfrm>
              <a:off x="7042462" y="199467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956D4CE5-2B39-8D02-76D8-B0D67A29F02A}"/>
                </a:ext>
              </a:extLst>
            </p:cNvPr>
            <p:cNvSpPr/>
            <p:nvPr/>
          </p:nvSpPr>
          <p:spPr>
            <a:xfrm>
              <a:off x="7141386" y="21133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F8C82C99-50D6-D2A2-E0CF-27A7FF00A93E}"/>
                </a:ext>
              </a:extLst>
            </p:cNvPr>
            <p:cNvSpPr/>
            <p:nvPr/>
          </p:nvSpPr>
          <p:spPr>
            <a:xfrm>
              <a:off x="7293215" y="223194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86C8BF67-D19D-7A34-47AC-83308DE39ADA}"/>
                </a:ext>
              </a:extLst>
            </p:cNvPr>
            <p:cNvSpPr/>
            <p:nvPr/>
          </p:nvSpPr>
          <p:spPr>
            <a:xfrm>
              <a:off x="7392402" y="235057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5D7CED86-36DD-255A-0565-3C0CFC6408C4}"/>
                </a:ext>
              </a:extLst>
            </p:cNvPr>
            <p:cNvSpPr/>
            <p:nvPr/>
          </p:nvSpPr>
          <p:spPr>
            <a:xfrm>
              <a:off x="7517647" y="246534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8BC35733-562A-29FD-29E2-D2E9AC080EBF}"/>
                </a:ext>
              </a:extLst>
            </p:cNvPr>
            <p:cNvSpPr/>
            <p:nvPr/>
          </p:nvSpPr>
          <p:spPr>
            <a:xfrm>
              <a:off x="7615149" y="25707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A8B63653-F2FB-C877-EFA7-D9EADEDA1A1D}"/>
                </a:ext>
              </a:extLst>
            </p:cNvPr>
            <p:cNvSpPr/>
            <p:nvPr/>
          </p:nvSpPr>
          <p:spPr>
            <a:xfrm>
              <a:off x="7072072" y="165304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A8F8EA12-A9C0-27E6-3171-50C3858FCA64}"/>
                </a:ext>
              </a:extLst>
            </p:cNvPr>
            <p:cNvSpPr/>
            <p:nvPr/>
          </p:nvSpPr>
          <p:spPr>
            <a:xfrm>
              <a:off x="7170996" y="17716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FEE54D79-821D-4DCF-C6BB-5B0A0623FC6F}"/>
                </a:ext>
              </a:extLst>
            </p:cNvPr>
            <p:cNvSpPr/>
            <p:nvPr/>
          </p:nvSpPr>
          <p:spPr>
            <a:xfrm>
              <a:off x="7322825" y="189031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893A89EA-80B3-F58B-BF2C-35791547FA04}"/>
                </a:ext>
              </a:extLst>
            </p:cNvPr>
            <p:cNvSpPr/>
            <p:nvPr/>
          </p:nvSpPr>
          <p:spPr>
            <a:xfrm>
              <a:off x="7422012" y="200894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6B9CB7C4-3344-1B83-68D3-8919AC6834FC}"/>
                </a:ext>
              </a:extLst>
            </p:cNvPr>
            <p:cNvSpPr/>
            <p:nvPr/>
          </p:nvSpPr>
          <p:spPr>
            <a:xfrm>
              <a:off x="7547257" y="21237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E384D6F6-E8BB-A945-FD02-8F9F59900776}"/>
                </a:ext>
              </a:extLst>
            </p:cNvPr>
            <p:cNvSpPr/>
            <p:nvPr/>
          </p:nvSpPr>
          <p:spPr>
            <a:xfrm>
              <a:off x="7644759" y="222915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8A629F13-03A4-384C-ED55-13DF05621DDC}"/>
                </a:ext>
              </a:extLst>
            </p:cNvPr>
            <p:cNvSpPr/>
            <p:nvPr/>
          </p:nvSpPr>
          <p:spPr>
            <a:xfrm>
              <a:off x="6218907" y="231878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81A2F031-9367-77AE-B486-D56A88CDB725}"/>
                </a:ext>
              </a:extLst>
            </p:cNvPr>
            <p:cNvSpPr/>
            <p:nvPr/>
          </p:nvSpPr>
          <p:spPr>
            <a:xfrm>
              <a:off x="6317831" y="24374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7C301B3D-3CE3-5D59-1F55-14B893AD8BCD}"/>
                </a:ext>
              </a:extLst>
            </p:cNvPr>
            <p:cNvSpPr/>
            <p:nvPr/>
          </p:nvSpPr>
          <p:spPr>
            <a:xfrm>
              <a:off x="6469660" y="255604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A7139AF9-DE08-7CE1-D79A-3607E348F213}"/>
                </a:ext>
              </a:extLst>
            </p:cNvPr>
            <p:cNvSpPr/>
            <p:nvPr/>
          </p:nvSpPr>
          <p:spPr>
            <a:xfrm>
              <a:off x="6568847" y="267468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414716FC-50EA-426F-DF95-1422A0075634}"/>
                </a:ext>
              </a:extLst>
            </p:cNvPr>
            <p:cNvSpPr/>
            <p:nvPr/>
          </p:nvSpPr>
          <p:spPr>
            <a:xfrm>
              <a:off x="6694092" y="27894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4E32F941-157D-7A38-D851-E8D6456E213A}"/>
                </a:ext>
              </a:extLst>
            </p:cNvPr>
            <p:cNvSpPr/>
            <p:nvPr/>
          </p:nvSpPr>
          <p:spPr>
            <a:xfrm>
              <a:off x="6791594" y="289489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0A8DAB72-C539-E4D6-E09F-53B076C93AAA}"/>
                </a:ext>
              </a:extLst>
            </p:cNvPr>
            <p:cNvSpPr/>
            <p:nvPr/>
          </p:nvSpPr>
          <p:spPr>
            <a:xfrm>
              <a:off x="6227243" y="198924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5D25D900-DEDB-47CE-D992-CB1133ED5075}"/>
                </a:ext>
              </a:extLst>
            </p:cNvPr>
            <p:cNvSpPr/>
            <p:nvPr/>
          </p:nvSpPr>
          <p:spPr>
            <a:xfrm>
              <a:off x="6326167" y="210787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446CB530-30D0-70F3-C874-17A401B7A088}"/>
                </a:ext>
              </a:extLst>
            </p:cNvPr>
            <p:cNvSpPr/>
            <p:nvPr/>
          </p:nvSpPr>
          <p:spPr>
            <a:xfrm>
              <a:off x="6477996" y="222650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96C6292D-40D7-B63E-7E87-4A41C2BF38E6}"/>
                </a:ext>
              </a:extLst>
            </p:cNvPr>
            <p:cNvSpPr/>
            <p:nvPr/>
          </p:nvSpPr>
          <p:spPr>
            <a:xfrm>
              <a:off x="6577183" y="234514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A08C64FF-B527-6778-5B04-A641E3C7CB13}"/>
                </a:ext>
              </a:extLst>
            </p:cNvPr>
            <p:cNvSpPr/>
            <p:nvPr/>
          </p:nvSpPr>
          <p:spPr>
            <a:xfrm>
              <a:off x="6702428" y="24599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5C18782B-EFD4-8EB7-68C6-BE5E4BB75FD3}"/>
                </a:ext>
              </a:extLst>
            </p:cNvPr>
            <p:cNvSpPr/>
            <p:nvPr/>
          </p:nvSpPr>
          <p:spPr>
            <a:xfrm>
              <a:off x="6799930" y="25653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555D3186-D1B2-8F95-9F13-BAE53EFDB68C}"/>
                </a:ext>
              </a:extLst>
            </p:cNvPr>
            <p:cNvSpPr/>
            <p:nvPr/>
          </p:nvSpPr>
          <p:spPr>
            <a:xfrm>
              <a:off x="6242448" y="1647609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DDAA8B2C-133F-19DC-CA1D-F19F613E1B16}"/>
                </a:ext>
              </a:extLst>
            </p:cNvPr>
            <p:cNvSpPr/>
            <p:nvPr/>
          </p:nvSpPr>
          <p:spPr>
            <a:xfrm>
              <a:off x="6341372" y="1766242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0B2BC902-C1B7-5F44-3E18-939C7BDEED62}"/>
                </a:ext>
              </a:extLst>
            </p:cNvPr>
            <p:cNvSpPr/>
            <p:nvPr/>
          </p:nvSpPr>
          <p:spPr>
            <a:xfrm>
              <a:off x="6493201" y="188487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08290B44-82AD-0983-62C8-3701FA50FE75}"/>
                </a:ext>
              </a:extLst>
            </p:cNvPr>
            <p:cNvSpPr/>
            <p:nvPr/>
          </p:nvSpPr>
          <p:spPr>
            <a:xfrm>
              <a:off x="6592388" y="200350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7B77915D-3324-F79D-F1A4-93840605300E}"/>
                </a:ext>
              </a:extLst>
            </p:cNvPr>
            <p:cNvSpPr/>
            <p:nvPr/>
          </p:nvSpPr>
          <p:spPr>
            <a:xfrm>
              <a:off x="6717633" y="21182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EDF68CC8-77DD-E217-D51D-C6289A949F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15135" y="222371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TextBox 290">
              <a:extLst>
                <a:ext uri="{FF2B5EF4-FFF2-40B4-BE49-F238E27FC236}">
                  <a16:creationId xmlns:a16="http://schemas.microsoft.com/office/drawing/2014/main" id="{7DFC4990-565F-5E9F-5212-2F138228896C}"/>
                </a:ext>
              </a:extLst>
            </p:cNvPr>
            <p:cNvSpPr txBox="1"/>
            <p:nvPr/>
          </p:nvSpPr>
          <p:spPr>
            <a:xfrm>
              <a:off x="6784150" y="3209717"/>
              <a:ext cx="1776958" cy="402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Summit Nodes</a:t>
              </a:r>
            </a:p>
          </p:txBody>
        </p:sp>
      </p:grpSp>
      <p:grpSp>
        <p:nvGrpSpPr>
          <p:cNvPr id="302" name="Group 301">
            <a:extLst>
              <a:ext uri="{FF2B5EF4-FFF2-40B4-BE49-F238E27FC236}">
                <a16:creationId xmlns:a16="http://schemas.microsoft.com/office/drawing/2014/main" id="{E067DA4A-C532-7974-4869-5102BA03DF15}"/>
              </a:ext>
            </a:extLst>
          </p:cNvPr>
          <p:cNvGrpSpPr/>
          <p:nvPr/>
        </p:nvGrpSpPr>
        <p:grpSpPr>
          <a:xfrm>
            <a:off x="8645740" y="4868715"/>
            <a:ext cx="1457082" cy="1089618"/>
            <a:chOff x="7560083" y="4715218"/>
            <a:chExt cx="2001310" cy="1252161"/>
          </a:xfrm>
        </p:grpSpPr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31591373-2347-4022-88A1-F50839FB5A43}"/>
                </a:ext>
              </a:extLst>
            </p:cNvPr>
            <p:cNvSpPr/>
            <p:nvPr/>
          </p:nvSpPr>
          <p:spPr>
            <a:xfrm>
              <a:off x="7560083" y="4715218"/>
              <a:ext cx="2001310" cy="125216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TextBox 297">
              <a:extLst>
                <a:ext uri="{FF2B5EF4-FFF2-40B4-BE49-F238E27FC236}">
                  <a16:creationId xmlns:a16="http://schemas.microsoft.com/office/drawing/2014/main" id="{30DF7FAE-F826-6B1D-BF0A-638443D33B48}"/>
                </a:ext>
              </a:extLst>
            </p:cNvPr>
            <p:cNvSpPr txBox="1"/>
            <p:nvPr/>
          </p:nvSpPr>
          <p:spPr>
            <a:xfrm>
              <a:off x="7586171" y="5595445"/>
              <a:ext cx="1975221" cy="3536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Viz Nodes</a:t>
              </a:r>
            </a:p>
          </p:txBody>
        </p:sp>
        <p:pic>
          <p:nvPicPr>
            <p:cNvPr id="300" name="Picture 299">
              <a:extLst>
                <a:ext uri="{FF2B5EF4-FFF2-40B4-BE49-F238E27FC236}">
                  <a16:creationId xmlns:a16="http://schemas.microsoft.com/office/drawing/2014/main" id="{34CFC038-D659-5EE1-E4A8-63E3DA0E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79308" y="4776013"/>
              <a:ext cx="949850" cy="796854"/>
            </a:xfrm>
            <a:prstGeom prst="rect">
              <a:avLst/>
            </a:prstGeom>
          </p:spPr>
        </p:pic>
      </p:grpSp>
      <p:cxnSp>
        <p:nvCxnSpPr>
          <p:cNvPr id="366" name="Straight Arrow Connector 365">
            <a:extLst>
              <a:ext uri="{FF2B5EF4-FFF2-40B4-BE49-F238E27FC236}">
                <a16:creationId xmlns:a16="http://schemas.microsoft.com/office/drawing/2014/main" id="{24586980-8284-AD73-C409-B3F48815B882}"/>
              </a:ext>
            </a:extLst>
          </p:cNvPr>
          <p:cNvCxnSpPr>
            <a:cxnSpLocks/>
          </p:cNvCxnSpPr>
          <p:nvPr/>
        </p:nvCxnSpPr>
        <p:spPr>
          <a:xfrm>
            <a:off x="4045084" y="3806131"/>
            <a:ext cx="4367713" cy="153276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71" name="Right Brace 370">
            <a:extLst>
              <a:ext uri="{FF2B5EF4-FFF2-40B4-BE49-F238E27FC236}">
                <a16:creationId xmlns:a16="http://schemas.microsoft.com/office/drawing/2014/main" id="{8086755B-42EB-218D-BED8-8A37973447F9}"/>
              </a:ext>
            </a:extLst>
          </p:cNvPr>
          <p:cNvSpPr/>
          <p:nvPr/>
        </p:nvSpPr>
        <p:spPr>
          <a:xfrm>
            <a:off x="3545070" y="2501417"/>
            <a:ext cx="534423" cy="26106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9" name="Straight Arrow Connector 378">
            <a:extLst>
              <a:ext uri="{FF2B5EF4-FFF2-40B4-BE49-F238E27FC236}">
                <a16:creationId xmlns:a16="http://schemas.microsoft.com/office/drawing/2014/main" id="{2703D701-E9E1-ACFC-1824-DF4B7FB5BE01}"/>
              </a:ext>
            </a:extLst>
          </p:cNvPr>
          <p:cNvCxnSpPr>
            <a:cxnSpLocks/>
          </p:cNvCxnSpPr>
          <p:nvPr/>
        </p:nvCxnSpPr>
        <p:spPr>
          <a:xfrm>
            <a:off x="7678743" y="4333460"/>
            <a:ext cx="779343" cy="828759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83" name="TextBox 382">
            <a:extLst>
              <a:ext uri="{FF2B5EF4-FFF2-40B4-BE49-F238E27FC236}">
                <a16:creationId xmlns:a16="http://schemas.microsoft.com/office/drawing/2014/main" id="{856EE428-DE58-2502-99F2-A43311C7E984}"/>
              </a:ext>
            </a:extLst>
          </p:cNvPr>
          <p:cNvSpPr txBox="1"/>
          <p:nvPr/>
        </p:nvSpPr>
        <p:spPr>
          <a:xfrm>
            <a:off x="1118411" y="3321943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Login</a:t>
            </a:r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FE5FEF2A-3F3C-5D38-9716-063FE6EC6C94}"/>
              </a:ext>
            </a:extLst>
          </p:cNvPr>
          <p:cNvSpPr txBox="1"/>
          <p:nvPr/>
        </p:nvSpPr>
        <p:spPr>
          <a:xfrm rot="16200000">
            <a:off x="2879435" y="3546529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Schedule Job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A980F4-EA8A-82B5-146B-0DCB31E50213}"/>
              </a:ext>
            </a:extLst>
          </p:cNvPr>
          <p:cNvSpPr/>
          <p:nvPr/>
        </p:nvSpPr>
        <p:spPr>
          <a:xfrm>
            <a:off x="5173320" y="4732300"/>
            <a:ext cx="1229914" cy="1052927"/>
          </a:xfrm>
          <a:prstGeom prst="rect">
            <a:avLst/>
          </a:prstGeom>
          <a:solidFill>
            <a:srgbClr val="FFB8E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495B99-4060-97B0-AECB-266FC6D02A74}"/>
              </a:ext>
            </a:extLst>
          </p:cNvPr>
          <p:cNvSpPr txBox="1"/>
          <p:nvPr/>
        </p:nvSpPr>
        <p:spPr>
          <a:xfrm>
            <a:off x="5408329" y="4870190"/>
            <a:ext cx="8611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chemeClr val="accent1">
                    <a:lumMod val="50000"/>
                  </a:schemeClr>
                </a:solidFill>
              </a:rPr>
              <a:t>/home</a:t>
            </a:r>
          </a:p>
          <a:p>
            <a:r>
              <a:rPr lang="en-US" sz="1400">
                <a:solidFill>
                  <a:schemeClr val="accent1">
                    <a:lumMod val="50000"/>
                  </a:schemeClr>
                </a:solidFill>
              </a:rPr>
              <a:t>/projects</a:t>
            </a:r>
          </a:p>
          <a:p>
            <a:r>
              <a:rPr lang="en-US" sz="140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sz="1400" err="1">
                <a:solidFill>
                  <a:schemeClr val="accent1">
                    <a:lumMod val="50000"/>
                  </a:schemeClr>
                </a:solidFill>
              </a:rPr>
              <a:t>curc</a:t>
            </a:r>
            <a:endParaRPr lang="en-US" sz="140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>
                <a:solidFill>
                  <a:schemeClr val="accent1">
                    <a:lumMod val="50000"/>
                  </a:schemeClr>
                </a:solidFill>
              </a:rPr>
              <a:t>...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539B414-1E02-857D-EF3F-2AF17C5CD837}"/>
              </a:ext>
            </a:extLst>
          </p:cNvPr>
          <p:cNvCxnSpPr>
            <a:cxnSpLocks/>
          </p:cNvCxnSpPr>
          <p:nvPr/>
        </p:nvCxnSpPr>
        <p:spPr>
          <a:xfrm>
            <a:off x="4197670" y="5091298"/>
            <a:ext cx="858108" cy="6277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FAFE6F1-D96D-4BA0-4F81-CA6C06C2CE03}"/>
              </a:ext>
            </a:extLst>
          </p:cNvPr>
          <p:cNvCxnSpPr>
            <a:cxnSpLocks/>
          </p:cNvCxnSpPr>
          <p:nvPr/>
        </p:nvCxnSpPr>
        <p:spPr>
          <a:xfrm flipV="1">
            <a:off x="5702461" y="4170240"/>
            <a:ext cx="8003" cy="463961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AC9353C-8820-FF21-BD6D-BCA6E23A8954}"/>
              </a:ext>
            </a:extLst>
          </p:cNvPr>
          <p:cNvCxnSpPr>
            <a:cxnSpLocks/>
          </p:cNvCxnSpPr>
          <p:nvPr/>
        </p:nvCxnSpPr>
        <p:spPr>
          <a:xfrm flipV="1">
            <a:off x="6714339" y="4985144"/>
            <a:ext cx="863281" cy="145510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69F22B7-B00B-647E-5EB3-0AA9C77E0EA9}"/>
              </a:ext>
            </a:extLst>
          </p:cNvPr>
          <p:cNvCxnSpPr>
            <a:cxnSpLocks/>
          </p:cNvCxnSpPr>
          <p:nvPr/>
        </p:nvCxnSpPr>
        <p:spPr>
          <a:xfrm>
            <a:off x="6750952" y="5331846"/>
            <a:ext cx="1014322" cy="196869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D08070-641B-7C3E-4658-39F1AAA7FF22}"/>
              </a:ext>
            </a:extLst>
          </p:cNvPr>
          <p:cNvCxnSpPr>
            <a:cxnSpLocks/>
          </p:cNvCxnSpPr>
          <p:nvPr/>
        </p:nvCxnSpPr>
        <p:spPr>
          <a:xfrm flipV="1">
            <a:off x="6368703" y="4345151"/>
            <a:ext cx="420286" cy="328999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AD70B95-1F68-D4C0-E988-C58D97FE5EF0}"/>
              </a:ext>
            </a:extLst>
          </p:cNvPr>
          <p:cNvCxnSpPr>
            <a:cxnSpLocks/>
          </p:cNvCxnSpPr>
          <p:nvPr/>
        </p:nvCxnSpPr>
        <p:spPr>
          <a:xfrm>
            <a:off x="4495862" y="4222915"/>
            <a:ext cx="615896" cy="417380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1AC9507-645F-66A8-E7B4-B3FBA71F12C6}"/>
              </a:ext>
            </a:extLst>
          </p:cNvPr>
          <p:cNvSpPr txBox="1"/>
          <p:nvPr/>
        </p:nvSpPr>
        <p:spPr>
          <a:xfrm>
            <a:off x="5034457" y="5773667"/>
            <a:ext cx="1565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Core Storage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411F7A-44A1-4837-D5FB-A63511CF6A6F}"/>
              </a:ext>
            </a:extLst>
          </p:cNvPr>
          <p:cNvSpPr txBox="1"/>
          <p:nvPr/>
        </p:nvSpPr>
        <p:spPr>
          <a:xfrm>
            <a:off x="4410930" y="1385244"/>
            <a:ext cx="1914476" cy="37407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8000"/>
                </a:highlight>
              </a:rPr>
              <a:t>/scratch/alpine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5B0DDF-51DC-067A-1E22-63835AE1B63F}"/>
              </a:ext>
            </a:extLst>
          </p:cNvPr>
          <p:cNvSpPr txBox="1"/>
          <p:nvPr/>
        </p:nvSpPr>
        <p:spPr>
          <a:xfrm>
            <a:off x="6600167" y="1401360"/>
            <a:ext cx="1924945" cy="37407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8000"/>
                </a:highlight>
              </a:rPr>
              <a:t>/scratch/summit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E11B75-C25A-C6AA-8811-BB4337E9699F}"/>
              </a:ext>
            </a:extLst>
          </p:cNvPr>
          <p:cNvSpPr txBox="1"/>
          <p:nvPr/>
        </p:nvSpPr>
        <p:spPr>
          <a:xfrm>
            <a:off x="8620351" y="2981459"/>
            <a:ext cx="2017905" cy="37407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8000"/>
                </a:highlight>
              </a:rPr>
              <a:t>/rc_scratch</a:t>
            </a:r>
          </a:p>
        </p:txBody>
      </p:sp>
    </p:spTree>
    <p:extLst>
      <p:ext uri="{BB962C8B-B14F-4D97-AF65-F5344CB8AC3E}">
        <p14:creationId xmlns:p14="http://schemas.microsoft.com/office/powerpoint/2010/main" val="1959586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8713-9DC0-49B0-A230-BA282F66A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fast storage: Local Node SSDs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039AC-A7C8-4322-AED5-C8644DAE3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09" y="1825625"/>
            <a:ext cx="11021291" cy="4163129"/>
          </a:xfrm>
        </p:spPr>
        <p:txBody>
          <a:bodyPr/>
          <a:lstStyle/>
          <a:p>
            <a:r>
              <a:rPr lang="en-US" dirty="0"/>
              <a:t>Alpine/Summit/Blanca nodes also have100-800 GB of local node SSD storage.</a:t>
            </a:r>
          </a:p>
          <a:p>
            <a:r>
              <a:rPr lang="en-US" dirty="0"/>
              <a:t>These SSDs are not shared among nodes so must move files over within job.</a:t>
            </a:r>
          </a:p>
          <a:p>
            <a:r>
              <a:rPr lang="en-US" dirty="0"/>
              <a:t>No Cooperative Parallel I/O, but fast because solid state</a:t>
            </a:r>
          </a:p>
          <a:p>
            <a:r>
              <a:rPr lang="en-US" dirty="0"/>
              <a:t>Located on each node at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/scratch/local</a:t>
            </a:r>
          </a:p>
          <a:p>
            <a:r>
              <a:rPr lang="en-US" dirty="0"/>
              <a:t>Can point I/O to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$SLURM_SCRATCH 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/scratch/local/&lt;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jobid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latin typeface="Consolas" panose="020B0609020204030204" pitchFamily="49" charset="0"/>
              </a:rPr>
              <a:t>) during job (directory purged at end of job)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2F298-D0CA-46E3-98D3-2E7D145BD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593C1-BF58-4605-AC6E-5509ACAA2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EA19F-9EE4-4599-83CD-98226C5CD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33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2BE6E-98E3-47C4-9125-D357BE937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65125"/>
            <a:ext cx="12315825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Permanent large-scale storage: </a:t>
            </a:r>
            <a:r>
              <a:rPr lang="en-US" dirty="0" err="1"/>
              <a:t>Petalibrary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8B24-0A11-4A1F-8684-80CC35EF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93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Research Computing offers a subsidized but </a:t>
            </a:r>
            <a:r>
              <a:rPr lang="en-US" b="1" dirty="0">
                <a:latin typeface="Helvetica"/>
                <a:cs typeface="Helvetica"/>
              </a:rPr>
              <a:t>paid</a:t>
            </a:r>
            <a:r>
              <a:rPr lang="en-US" dirty="0">
                <a:latin typeface="Helvetica"/>
                <a:cs typeface="Helvetica"/>
              </a:rPr>
              <a:t>, long-term storage solution closely coupled with RC resources.</a:t>
            </a:r>
          </a:p>
          <a:p>
            <a:r>
              <a:rPr lang="en-US" dirty="0" err="1">
                <a:latin typeface="Helvetica"/>
                <a:cs typeface="Helvetica"/>
              </a:rPr>
              <a:t>Petalibrary</a:t>
            </a:r>
            <a:endParaRPr lang="en-US" dirty="0">
              <a:cs typeface="Helvetica" pitchFamily="2" charset="0"/>
            </a:endParaRPr>
          </a:p>
          <a:p>
            <a:pPr lvl="1"/>
            <a:r>
              <a:rPr lang="en-US" dirty="0"/>
              <a:t>Large-scale subsidized storage solution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Enterprise Grade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Staff supported with assistance on transfer strategies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Available in several flavors: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Active – Disk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Archival – Tape</a:t>
            </a:r>
            <a:endParaRPr lang="en-US" dirty="0">
              <a:cs typeface="Helvetica"/>
            </a:endParaRPr>
          </a:p>
          <a:p>
            <a:pPr lvl="2"/>
            <a:r>
              <a:rPr lang="en-US" dirty="0">
                <a:latin typeface="Helvetica"/>
                <a:cs typeface="Helvetica"/>
              </a:rPr>
              <a:t>Active Storage with Archive copy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5B50B-32AE-4838-B5B5-3F9C80A5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89259" y="6295490"/>
            <a:ext cx="817418" cy="365125"/>
          </a:xfrm>
        </p:spPr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DDEC8-E3CE-4070-AEF8-575B9A99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31998-8266-40BC-A5D7-5A18298B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70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0EBB7-015E-4322-A613-0F8DBAAD7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Hardware 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C113F-981B-4B4C-B6FE-3A7609072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Active Storage</a:t>
            </a:r>
          </a:p>
          <a:p>
            <a:pPr lvl="1"/>
            <a:r>
              <a:rPr lang="en-US" dirty="0"/>
              <a:t>Spinning disk platters for frequent reads and writes</a:t>
            </a:r>
          </a:p>
          <a:p>
            <a:pPr lvl="1"/>
            <a:r>
              <a:rPr lang="en-US" dirty="0"/>
              <a:t>ZFS filesystem</a:t>
            </a:r>
          </a:p>
          <a:p>
            <a:pPr lvl="1"/>
            <a:r>
              <a:rPr lang="en-US" dirty="0"/>
              <a:t>RAID-6 file protection</a:t>
            </a:r>
          </a:p>
          <a:p>
            <a:pPr lvl="1"/>
            <a:r>
              <a:rPr lang="en-US" dirty="0"/>
              <a:t>Allocations located at: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/pl/active/</a:t>
            </a:r>
          </a:p>
          <a:p>
            <a:pPr lvl="1"/>
            <a:r>
              <a:rPr lang="en-US" dirty="0"/>
              <a:t>Mounted on all clusters + login nodes + data transfer nodes (DTNs)</a:t>
            </a:r>
          </a:p>
          <a:p>
            <a:r>
              <a:rPr lang="en-US" dirty="0"/>
              <a:t>Archive Storage</a:t>
            </a:r>
          </a:p>
          <a:p>
            <a:pPr lvl="1"/>
            <a:r>
              <a:rPr lang="en-US" dirty="0"/>
              <a:t>Presently tape storage for infrequent reads and writes</a:t>
            </a:r>
          </a:p>
          <a:p>
            <a:pPr lvl="1"/>
            <a:r>
              <a:rPr lang="en-US" dirty="0"/>
              <a:t>Currently being replaced with more cost-effective spinning disk storage</a:t>
            </a:r>
          </a:p>
          <a:p>
            <a:pPr lvl="1"/>
            <a:r>
              <a:rPr lang="en-US" dirty="0"/>
              <a:t>Allocations located at: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/pl/archive/</a:t>
            </a:r>
          </a:p>
          <a:p>
            <a:pPr lvl="1"/>
            <a:r>
              <a:rPr lang="en-US" dirty="0"/>
              <a:t>Mounted on login nodes + data transfer nodes (DTNs)</a:t>
            </a:r>
          </a:p>
          <a:p>
            <a:pPr lvl="1"/>
            <a:endParaRPr lang="en-US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0A88-93E8-42E1-9A06-07ADC41C9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58CDC-A705-4A4C-9277-A497B6E0F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39025-DB3A-4698-BAF7-4F2D709C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08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2C66-F977-4E91-97E9-F2BFDE3A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Checking your storage limits: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1BF3-D86B-4334-891E-6FC9D30F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>
                <a:latin typeface="Helvetica" panose="020B0604020202020204" pitchFamily="34" charset="0"/>
                <a:cs typeface="Helvetica" panose="020B0604020202020204" pitchFamily="34" charset="0"/>
              </a:rPr>
              <a:t>curc</a:t>
            </a:r>
            <a:r>
              <a:rPr lang="en-US" i="1" dirty="0">
                <a:latin typeface="Helvetica" panose="020B0604020202020204" pitchFamily="34" charset="0"/>
                <a:cs typeface="Helvetica" panose="020B0604020202020204" pitchFamily="34" charset="0"/>
              </a:rPr>
              <a:t>-quota</a:t>
            </a:r>
            <a:r>
              <a:rPr lang="en-US" dirty="0"/>
              <a:t> – Research computing tool to monitor disk usage.</a:t>
            </a:r>
          </a:p>
          <a:p>
            <a:pPr lvl="1"/>
            <a:r>
              <a:rPr lang="en-US" dirty="0"/>
              <a:t>Provides detailed summary of your core storage</a:t>
            </a:r>
          </a:p>
          <a:p>
            <a:pPr lvl="1"/>
            <a:r>
              <a:rPr lang="en-US" dirty="0"/>
              <a:t>Provides detailed summary of scratch space on compile and compute nodes </a:t>
            </a:r>
          </a:p>
          <a:p>
            <a:pPr lvl="1"/>
            <a:r>
              <a:rPr lang="en-US" dirty="0"/>
              <a:t>Also lists current capacity of all </a:t>
            </a:r>
            <a:r>
              <a:rPr lang="en-US" dirty="0" err="1"/>
              <a:t>Petalibrary</a:t>
            </a:r>
            <a:r>
              <a:rPr lang="en-US" dirty="0"/>
              <a:t> allocations you have access to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0E203-E144-43E9-B127-9CCAFA85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E8B3B-8694-4DDA-A016-20F2628B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A6298-8005-4801-9B3F-8BCA4D9E9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BA291-BD19-4643-B1D3-F1354B71D7EF}"/>
              </a:ext>
            </a:extLst>
          </p:cNvPr>
          <p:cNvSpPr txBox="1"/>
          <p:nvPr/>
        </p:nvSpPr>
        <p:spPr>
          <a:xfrm>
            <a:off x="1116281" y="3426031"/>
            <a:ext cx="6638306" cy="70788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module load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curc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-quota</a:t>
            </a:r>
          </a:p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curc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-quota</a:t>
            </a:r>
          </a:p>
        </p:txBody>
      </p:sp>
    </p:spTree>
    <p:extLst>
      <p:ext uri="{BB962C8B-B14F-4D97-AF65-F5344CB8AC3E}">
        <p14:creationId xmlns:p14="http://schemas.microsoft.com/office/powerpoint/2010/main" val="24400636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Transfers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Data transfers are usually handled by one of 2 methods:</a:t>
            </a:r>
          </a:p>
          <a:p>
            <a:r>
              <a:rPr lang="en-US" dirty="0"/>
              <a:t>Globus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By far the most stable and recommended way for data transfers</a:t>
            </a:r>
          </a:p>
          <a:p>
            <a:pPr lvl="1"/>
            <a:r>
              <a:rPr lang="en-US" dirty="0"/>
              <a:t>Fast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option or Globus Connect Personal</a:t>
            </a:r>
            <a:endParaRPr lang="en-US" dirty="0">
              <a:cs typeface="Helvetica"/>
            </a:endParaRPr>
          </a:p>
          <a:p>
            <a:r>
              <a:rPr lang="en-US" dirty="0">
                <a:latin typeface="Helvetica"/>
                <a:cs typeface="Helvetica"/>
              </a:rPr>
              <a:t>SCP/SFTP/RSYNC</a:t>
            </a:r>
          </a:p>
          <a:p>
            <a:pPr lvl="1"/>
            <a:r>
              <a:rPr lang="en-US" dirty="0"/>
              <a:t>Secure Copy and Secure File Transfer Protocol</a:t>
            </a:r>
          </a:p>
          <a:p>
            <a:pPr lvl="1"/>
            <a:r>
              <a:rPr lang="en-US" dirty="0"/>
              <a:t>Straightforward method of transferring data</a:t>
            </a:r>
          </a:p>
          <a:p>
            <a:pPr lvl="1"/>
            <a:r>
              <a:rPr lang="en-US" dirty="0"/>
              <a:t>Can transfer through login nodes _or_ through data transfer nodes (recommended)</a:t>
            </a:r>
          </a:p>
          <a:p>
            <a:r>
              <a:rPr lang="en-US" dirty="0"/>
              <a:t>https://</a:t>
            </a:r>
            <a:r>
              <a:rPr lang="en-US" dirty="0" err="1"/>
              <a:t>curc.readthedocs.io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/latest/compute/data-</a:t>
            </a:r>
            <a:r>
              <a:rPr lang="en-US" dirty="0" err="1"/>
              <a:t>transfer.html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24765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A40F-0ADE-4D05-B36F-4C0354882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Transfers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41B3A-43F1-4346-B351-9D048466A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Less common methods of transferring data…</a:t>
            </a:r>
          </a:p>
          <a:p>
            <a:r>
              <a:rPr lang="en-US" dirty="0" err="1"/>
              <a:t>sshfs</a:t>
            </a:r>
            <a:r>
              <a:rPr lang="en-US" dirty="0"/>
              <a:t> and SMB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Mounting the RC filesystem to your drive remotely!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Single sign in for multiple data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Great when needing to repeatedly access files on RC Resources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Less Performant</a:t>
            </a:r>
          </a:p>
          <a:p>
            <a:r>
              <a:rPr lang="en-US" dirty="0" err="1">
                <a:latin typeface="Helvetica"/>
                <a:cs typeface="Helvetica"/>
              </a:rPr>
              <a:t>rclone</a:t>
            </a:r>
            <a:endParaRPr lang="en-US" dirty="0"/>
          </a:p>
          <a:p>
            <a:pPr lvl="1"/>
            <a:r>
              <a:rPr lang="en-US" dirty="0"/>
              <a:t>Useful for file transfers across very </a:t>
            </a:r>
            <a:r>
              <a:rPr lang="en-US" dirty="0" err="1"/>
              <a:t>heterogenious</a:t>
            </a:r>
            <a:r>
              <a:rPr lang="en-US" dirty="0"/>
              <a:t> systems (e.g., Google Drive to CURC)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201B2-39B6-47A7-9836-A5C0EF099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03989-8937-4B30-8DA1-336D1479C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30F63-62AD-4B72-A118-5C23FC245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75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054" y="302342"/>
            <a:ext cx="10515600" cy="1099231"/>
          </a:xfrm>
        </p:spPr>
        <p:txBody>
          <a:bodyPr>
            <a:noAutofit/>
          </a:bodyPr>
          <a:lstStyle/>
          <a:p>
            <a:r>
              <a:rPr lang="en-US" sz="4000" dirty="0">
                <a:latin typeface="Helvetica Light" panose="020B0403020202020204" pitchFamily="34" charset="0"/>
              </a:rPr>
              <a:t>Formalities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>
            <a:normAutofit fontScale="92500"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Andrew Monaghan </a:t>
            </a:r>
            <a:r>
              <a:rPr lang="en-US" dirty="0">
                <a:latin typeface="Helvetica" pitchFamily="2" charset="0"/>
              </a:rPr>
              <a:t>(</a:t>
            </a:r>
            <a:r>
              <a:rPr lang="en-US" sz="2400" dirty="0">
                <a:latin typeface="Helvetica" pitchFamily="2" charset="0"/>
              </a:rPr>
              <a:t>S</a:t>
            </a:r>
            <a:r>
              <a:rPr lang="en-US" dirty="0">
                <a:latin typeface="Helvetica" pitchFamily="2" charset="0"/>
              </a:rPr>
              <a:t>lides developed by </a:t>
            </a:r>
            <a:r>
              <a:rPr lang="en-US" dirty="0" err="1">
                <a:latin typeface="Helvetica" pitchFamily="2" charset="0"/>
              </a:rPr>
              <a:t>Mea</a:t>
            </a:r>
            <a:r>
              <a:rPr lang="en-US">
                <a:latin typeface="Helvetica" pitchFamily="2" charset="0"/>
              </a:rPr>
              <a:t> Trahan)</a:t>
            </a:r>
            <a:endParaRPr lang="en-US"/>
          </a:p>
          <a:p>
            <a:pPr>
              <a:buFont typeface="Wingdings" pitchFamily="2" charset="2"/>
              <a:buChar char="§"/>
            </a:pPr>
            <a:r>
              <a:rPr lang="en-US" sz="2400" i="1" spc="-20">
                <a:latin typeface="Helvetica" pitchFamily="2" charset="0"/>
                <a:cs typeface="Tahoma"/>
              </a:rPr>
              <a:t>Email: </a:t>
            </a:r>
            <a:r>
              <a:rPr lang="en-US" sz="2400" i="1" spc="-20">
                <a:latin typeface="Helvetica" pitchFamily="2" charset="0"/>
                <a:cs typeface="Tahoma"/>
                <a:hlinkClick r:id="rId2"/>
              </a:rPr>
              <a:t>Andrew.Monaghan@Colorado.edu</a:t>
            </a:r>
            <a:endParaRPr lang="en-US" sz="2400" i="1" spc="-2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3"/>
              </a:rPr>
              <a:t>https://www.colorado.edu/rc</a:t>
            </a:r>
            <a:r>
              <a:rPr lang="en-US" sz="2400" i="1" spc="-2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>
                <a:latin typeface="Helvetica" pitchFamily="2" charset="0"/>
                <a:cs typeface="Tahoma"/>
              </a:rPr>
              <a:t>RC Email: </a:t>
            </a:r>
            <a:r>
              <a:rPr lang="en-US" sz="2400" i="1" spc="-20">
                <a:latin typeface="Helvetica" pitchFamily="2" charset="0"/>
                <a:cs typeface="Tahoma"/>
                <a:hlinkClick r:id="rId4"/>
              </a:rPr>
              <a:t>rc-help@colorado.edu</a:t>
            </a:r>
            <a:endParaRPr lang="en-US" sz="2400" i="1" spc="-20">
              <a:latin typeface="Helvetica" pitchFamily="2" charset="0"/>
              <a:cs typeface="Tahoma"/>
            </a:endParaRPr>
          </a:p>
          <a:p>
            <a:pPr marL="0" indent="0">
              <a:buNone/>
            </a:pPr>
            <a:endParaRPr lang="en-US" sz="2400" i="1" spc="-2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r>
              <a:rPr lang="en-US" sz="2400" i="1" spc="-2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	</a:t>
            </a:r>
            <a:endParaRPr lang="en-US" sz="2400" spc="-2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>
                <a:latin typeface="Helvetica" pitchFamily="2" charset="0"/>
                <a:cs typeface="Tahoma"/>
              </a:rPr>
              <a:t>Slides available for download at: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>
                <a:latin typeface="Helvetica" pitchFamily="2" charset="0"/>
                <a:cs typeface="Tahoma"/>
                <a:hlinkClick r:id="rId5"/>
              </a:rPr>
              <a:t>https://github.com/ResearchComputing/Filesystems_And_Storage_Fall_2022</a:t>
            </a:r>
            <a:endParaRPr lang="en-US" sz="2400" i="1" spc="-20">
              <a:latin typeface="Helvetica" pitchFamily="2" charset="0"/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F296F-8A13-415A-B6CE-4169EDCE8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98E95-20F8-4E1F-8226-22C5F4622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424FE-F967-478B-A3C7-0D02A7A51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4F2B9-CBE9-442B-85DA-40FC7E034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7F91B-77B3-474B-97C5-B502BDBA5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597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830"/>
            <a:ext cx="10965110" cy="4731393"/>
          </a:xfrm>
        </p:spPr>
        <p:txBody>
          <a:bodyPr>
            <a:normAutofit/>
          </a:bodyPr>
          <a:lstStyle/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Please fill out the survey: 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sz="600" spc="-2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Contact information: 	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3"/>
              </a:rPr>
              <a:t>rc-help@Colorado.edu</a:t>
            </a:r>
            <a:endParaRPr lang="en-US" sz="2800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50" dirty="0">
                <a:cs typeface="Tahoma"/>
              </a:rPr>
              <a:t>Slides:</a:t>
            </a:r>
            <a:r>
              <a:rPr lang="en-US" sz="2800" spc="-50" dirty="0">
                <a:solidFill>
                  <a:srgbClr val="999999"/>
                </a:solidFill>
                <a:cs typeface="Tahoma"/>
              </a:rPr>
              <a:t> </a:t>
            </a:r>
            <a:r>
              <a:rPr lang="en-US" sz="2800" i="1" spc="-20" dirty="0">
                <a:latin typeface="Helvetica" pitchFamily="2" charset="0"/>
                <a:cs typeface="Tahoma"/>
                <a:hlinkClick r:id="rId4"/>
              </a:rPr>
              <a:t>https://github.com/ResearchComputing/Filesystems_And_Storage_Fall_2022</a:t>
            </a:r>
            <a:endParaRPr lang="en-US" sz="2800" i="1" spc="-20" dirty="0">
              <a:latin typeface="Helvetica" pitchFamily="2" charset="0"/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Common Terms</a:t>
            </a:r>
          </a:p>
          <a:p>
            <a:r>
              <a:rPr lang="en-US"/>
              <a:t>Overview of CURC computing resources</a:t>
            </a:r>
          </a:p>
          <a:p>
            <a:r>
              <a:rPr lang="en-US"/>
              <a:t>Overview of CURC storage</a:t>
            </a:r>
          </a:p>
          <a:p>
            <a:r>
              <a:rPr lang="en-US"/>
              <a:t>Alpine architecture and filesystems</a:t>
            </a:r>
          </a:p>
          <a:p>
            <a:r>
              <a:rPr lang="en-US"/>
              <a:t>Petalibrary</a:t>
            </a:r>
          </a:p>
          <a:p>
            <a:r>
              <a:rPr lang="en-US"/>
              <a:t>Data transfers and tools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AB6E6-8520-4FDE-AB1E-E845E8026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606" y="135511"/>
            <a:ext cx="11558587" cy="1325563"/>
          </a:xfrm>
        </p:spPr>
        <p:txBody>
          <a:bodyPr>
            <a:normAutofit/>
          </a:bodyPr>
          <a:lstStyle/>
          <a:p>
            <a:r>
              <a:rPr lang="en-US"/>
              <a:t>Common Terms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7A8BA-65C4-441B-BA92-E0C3B73F9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9A359-6515-4DE0-8B5D-CD876DB19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90586-F9F9-4F74-9F05-D6FD6A8D1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761C228-E73C-1570-6417-45A15F2FE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513145"/>
              </p:ext>
            </p:extLst>
          </p:nvPr>
        </p:nvGraphicFramePr>
        <p:xfrm>
          <a:off x="361950" y="1154212"/>
          <a:ext cx="114681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0765">
                  <a:extLst>
                    <a:ext uri="{9D8B030D-6E8A-4147-A177-3AD203B41FA5}">
                      <a16:colId xmlns:a16="http://schemas.microsoft.com/office/drawing/2014/main" val="2166520610"/>
                    </a:ext>
                  </a:extLst>
                </a:gridCol>
                <a:gridCol w="9257335">
                  <a:extLst>
                    <a:ext uri="{9D8B030D-6E8A-4147-A177-3AD203B41FA5}">
                      <a16:colId xmlns:a16="http://schemas.microsoft.com/office/drawing/2014/main" val="18466790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Meaning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200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/>
                        <a:t>HPC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“High Performance Computing” – infrastructure that can solve complex problems quickly.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018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/>
                        <a:t>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A single processing unit on a </a:t>
                      </a:r>
                      <a:r>
                        <a:rPr lang="en-US" b="1"/>
                        <a:t>CPU</a:t>
                      </a:r>
                      <a:r>
                        <a:rPr lang="en-US" b="0"/>
                        <a:t> that can execute one task at-a-time.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20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“Central Processing Unit”: Component of a computer that carries out tasks (data I/O, arithmetic, interpreting instructions); Usually has multiple </a:t>
                      </a:r>
                      <a:r>
                        <a:rPr lang="en-US" b="1"/>
                        <a:t>cores.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028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”RAM”: Short-term memory on a computer, where data is stored while being processed by </a:t>
                      </a:r>
                      <a:r>
                        <a:rPr lang="en-US" b="1"/>
                        <a:t>CPU</a:t>
                      </a:r>
                      <a:r>
                        <a:rPr lang="en-US"/>
                        <a:t>(s).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68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 single computer within a cluster that has its own </a:t>
                      </a:r>
                      <a:r>
                        <a:rPr lang="en-US" b="1"/>
                        <a:t>memory</a:t>
                      </a:r>
                      <a:r>
                        <a:rPr lang="en-US"/>
                        <a:t> and </a:t>
                      </a:r>
                      <a:r>
                        <a:rPr lang="en-US" b="1"/>
                        <a:t>CPU</a:t>
                      </a:r>
                      <a:r>
                        <a:rPr lang="en-US" b="0"/>
                        <a:t>(s).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797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Fabric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High-speed networking cable that connects </a:t>
                      </a:r>
                      <a:r>
                        <a:rPr lang="en-US" b="1"/>
                        <a:t>nodes</a:t>
                      </a:r>
                      <a:r>
                        <a:rPr lang="en-US"/>
                        <a:t> on a </a:t>
                      </a:r>
                      <a:r>
                        <a:rPr lang="en-US" b="1"/>
                        <a:t>cluster.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351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Filesystem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 framework that defines how files are named, stored and accessed from </a:t>
                      </a:r>
                      <a:r>
                        <a:rPr lang="en-US" b="1"/>
                        <a:t>storage</a:t>
                      </a:r>
                      <a:r>
                        <a:rPr lang="en-US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501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Device that stores files persistently. </a:t>
                      </a:r>
                      <a:r>
                        <a:rPr lang="en-US" b="1"/>
                        <a:t>Filesystems</a:t>
                      </a:r>
                      <a:r>
                        <a:rPr lang="en-US"/>
                        <a:t> manage storage operations.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023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/>
                        <a:t>Cluster (Supercomputer)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/>
                        <a:t>A specific </a:t>
                      </a:r>
                      <a:r>
                        <a:rPr lang="en-US" b="1"/>
                        <a:t>HPC</a:t>
                      </a:r>
                      <a:r>
                        <a:rPr lang="en-US" b="0"/>
                        <a:t> platform such as CURC’s Alpine or Summit.  Typical features of a </a:t>
                      </a:r>
                      <a:r>
                        <a:rPr lang="en-US" b="0" i="1"/>
                        <a:t>cluster</a:t>
                      </a:r>
                      <a:r>
                        <a:rPr lang="en-US" b="0"/>
                        <a:t>: lots of </a:t>
                      </a:r>
                      <a:r>
                        <a:rPr lang="en-US" b="1"/>
                        <a:t>nodes</a:t>
                      </a:r>
                      <a:r>
                        <a:rPr lang="en-US" b="0"/>
                        <a:t> with multiple </a:t>
                      </a:r>
                      <a:r>
                        <a:rPr lang="en-US" b="1"/>
                        <a:t>CPUs</a:t>
                      </a:r>
                      <a:r>
                        <a:rPr lang="en-US" b="0"/>
                        <a:t>, many </a:t>
                      </a:r>
                      <a:r>
                        <a:rPr lang="en-US" b="1"/>
                        <a:t>cores</a:t>
                      </a:r>
                      <a:r>
                        <a:rPr lang="en-US" b="0"/>
                        <a:t>, and substantial memory, connected by performant </a:t>
                      </a:r>
                      <a:r>
                        <a:rPr lang="en-US" b="1"/>
                        <a:t>fabric</a:t>
                      </a:r>
                      <a:r>
                        <a:rPr lang="en-US" b="0"/>
                        <a:t> and common </a:t>
                      </a:r>
                      <a:r>
                        <a:rPr lang="en-US" b="1"/>
                        <a:t>filesystems </a:t>
                      </a:r>
                      <a:r>
                        <a:rPr lang="en-US" b="0"/>
                        <a:t>and </a:t>
                      </a:r>
                      <a:r>
                        <a:rPr lang="en-US" b="1"/>
                        <a:t>storage.</a:t>
                      </a:r>
                      <a:endParaRPr lang="en-US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633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069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AB6E6-8520-4FDE-AB1E-E845E8026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63" y="365125"/>
            <a:ext cx="11558587" cy="1325563"/>
          </a:xfrm>
        </p:spPr>
        <p:txBody>
          <a:bodyPr>
            <a:normAutofit fontScale="90000"/>
          </a:bodyPr>
          <a:lstStyle/>
          <a:p>
            <a:r>
              <a:rPr lang="en-US"/>
              <a:t>Overview of CURC computing resources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7A8BA-65C4-441B-BA92-E0C3B73F9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9A359-6515-4DE0-8B5D-CD876DB19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90586-F9F9-4F74-9F05-D6FD6A8D1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761C228-E73C-1570-6417-45A15F2FE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8241114"/>
              </p:ext>
            </p:extLst>
          </p:nvPr>
        </p:nvGraphicFramePr>
        <p:xfrm>
          <a:off x="1092529" y="1804988"/>
          <a:ext cx="9852741" cy="36165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35">
                  <a:extLst>
                    <a:ext uri="{9D8B030D-6E8A-4147-A177-3AD203B41FA5}">
                      <a16:colId xmlns:a16="http://schemas.microsoft.com/office/drawing/2014/main" val="2166520610"/>
                    </a:ext>
                  </a:extLst>
                </a:gridCol>
                <a:gridCol w="3078281">
                  <a:extLst>
                    <a:ext uri="{9D8B030D-6E8A-4147-A177-3AD203B41FA5}">
                      <a16:colId xmlns:a16="http://schemas.microsoft.com/office/drawing/2014/main" val="1846679021"/>
                    </a:ext>
                  </a:extLst>
                </a:gridCol>
                <a:gridCol w="1272692">
                  <a:extLst>
                    <a:ext uri="{9D8B030D-6E8A-4147-A177-3AD203B41FA5}">
                      <a16:colId xmlns:a16="http://schemas.microsoft.com/office/drawing/2014/main" val="3811816293"/>
                    </a:ext>
                  </a:extLst>
                </a:gridCol>
                <a:gridCol w="2386013">
                  <a:extLst>
                    <a:ext uri="{9D8B030D-6E8A-4147-A177-3AD203B41FA5}">
                      <a16:colId xmlns:a16="http://schemas.microsoft.com/office/drawing/2014/main" val="715156767"/>
                    </a:ext>
                  </a:extLst>
                </a:gridCol>
                <a:gridCol w="1744120">
                  <a:extLst>
                    <a:ext uri="{9D8B030D-6E8A-4147-A177-3AD203B41FA5}">
                      <a16:colId xmlns:a16="http://schemas.microsoft.com/office/drawing/2014/main" val="2560292515"/>
                    </a:ext>
                  </a:extLst>
                </a:gridCol>
              </a:tblGrid>
              <a:tr h="416154">
                <a:tc>
                  <a:txBody>
                    <a:bodyPr/>
                    <a:lstStyle/>
                    <a:p>
                      <a:r>
                        <a:rPr lang="en-US"/>
                        <a:t>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In 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Types of resources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#CPU cores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200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Alpine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CURC’s primary supercomputing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2022-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CPU, GPU, high-mem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15,184 + 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20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Summit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Supercomputer; predecessor to Alpine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2017-2022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CPU, GPU, high-mem, KNL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17,200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028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Blanca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“Condo” cluster; groups buy dedicated nodes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2015-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CPU, GPU, high-mem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8,952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68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Viz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/>
                        <a:t>Gpu</a:t>
                      </a:r>
                      <a:r>
                        <a:rPr lang="en-US"/>
                        <a:t>-accelerated cluster for data visualization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2019-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CPU, GPU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797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/>
                        <a:t>CUmulus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Cloud-cluster for databases, web apps, workflow mgt.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2020-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3511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7802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AB6E6-8520-4FDE-AB1E-E845E802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Overview of your CURC directories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C99FF-20BB-4F2D-8EEC-474D21319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3 major user directories </a:t>
            </a:r>
          </a:p>
          <a:p>
            <a:pPr lvl="1"/>
            <a:r>
              <a:rPr lang="en-US"/>
              <a:t>Home – Used for reusable job scripts, setting files, and other important small files.</a:t>
            </a:r>
          </a:p>
          <a:p>
            <a:pPr lvl="1"/>
            <a:r>
              <a:rPr lang="en-US"/>
              <a:t>Projects – Used for application and small datasets.</a:t>
            </a:r>
          </a:p>
          <a:p>
            <a:pPr lvl="1"/>
            <a:r>
              <a:rPr lang="en-US"/>
              <a:t>Scratch – Work directory. Used with jobs for highspeed access to data or output.</a:t>
            </a:r>
          </a:p>
          <a:p>
            <a:r>
              <a:rPr lang="en-US"/>
              <a:t>Table: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7A8BA-65C4-441B-BA92-E0C3B73F9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9A359-6515-4DE0-8B5D-CD876DB19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90586-F9F9-4F74-9F05-D6FD6A8D1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4E39F88-0E84-44CD-8D97-0DE9763A51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273461"/>
              </p:ext>
            </p:extLst>
          </p:nvPr>
        </p:nvGraphicFramePr>
        <p:xfrm>
          <a:off x="1169629" y="3849111"/>
          <a:ext cx="9852741" cy="15286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35">
                  <a:extLst>
                    <a:ext uri="{9D8B030D-6E8A-4147-A177-3AD203B41FA5}">
                      <a16:colId xmlns:a16="http://schemas.microsoft.com/office/drawing/2014/main" val="2166520610"/>
                    </a:ext>
                  </a:extLst>
                </a:gridCol>
                <a:gridCol w="3078281">
                  <a:extLst>
                    <a:ext uri="{9D8B030D-6E8A-4147-A177-3AD203B41FA5}">
                      <a16:colId xmlns:a16="http://schemas.microsoft.com/office/drawing/2014/main" val="1846679021"/>
                    </a:ext>
                  </a:extLst>
                </a:gridCol>
                <a:gridCol w="1614949">
                  <a:extLst>
                    <a:ext uri="{9D8B030D-6E8A-4147-A177-3AD203B41FA5}">
                      <a16:colId xmlns:a16="http://schemas.microsoft.com/office/drawing/2014/main" val="3811816293"/>
                    </a:ext>
                  </a:extLst>
                </a:gridCol>
                <a:gridCol w="2332809">
                  <a:extLst>
                    <a:ext uri="{9D8B030D-6E8A-4147-A177-3AD203B41FA5}">
                      <a16:colId xmlns:a16="http://schemas.microsoft.com/office/drawing/2014/main" val="715156767"/>
                    </a:ext>
                  </a:extLst>
                </a:gridCol>
                <a:gridCol w="1455067">
                  <a:extLst>
                    <a:ext uri="{9D8B030D-6E8A-4147-A177-3AD203B41FA5}">
                      <a16:colId xmlns:a16="http://schemas.microsoft.com/office/drawing/2014/main" val="2560292515"/>
                    </a:ext>
                  </a:extLst>
                </a:gridCol>
              </a:tblGrid>
              <a:tr h="4161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Directory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Capacity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Snapshots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Purge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200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Home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/home/$USER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 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 hours for 7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Never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20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/projects/$USER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250 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 hours for 7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Never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028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Scratch*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/scratch/alpine/$USER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 TB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(none)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90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68253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29CE810-3E37-A5D0-BBF8-B8F5942E1609}"/>
              </a:ext>
            </a:extLst>
          </p:cNvPr>
          <p:cNvSpPr txBox="1"/>
          <p:nvPr/>
        </p:nvSpPr>
        <p:spPr>
          <a:xfrm>
            <a:off x="4162616" y="5588124"/>
            <a:ext cx="7019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/>
              <a:t>* ”scratch” storage is system-specific – example above is for Alpine</a:t>
            </a:r>
          </a:p>
        </p:txBody>
      </p:sp>
    </p:spTree>
    <p:extLst>
      <p:ext uri="{BB962C8B-B14F-4D97-AF65-F5344CB8AC3E}">
        <p14:creationId xmlns:p14="http://schemas.microsoft.com/office/powerpoint/2010/main" val="3079579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BD3EB-3E40-4352-A129-99E5733A6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120" y="-34682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RC’s HPC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FF03F-65BD-4992-A009-D67123636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DEE57-23A1-4F24-887D-D852B931A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BD709-75EE-40C4-AC73-C49103E86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29700586-7C74-4668-BB29-33069CBC0EA5}"/>
              </a:ext>
            </a:extLst>
          </p:cNvPr>
          <p:cNvSpPr/>
          <p:nvPr/>
        </p:nvSpPr>
        <p:spPr>
          <a:xfrm>
            <a:off x="2014820" y="3834749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994F15E2-8261-4D39-B1D6-F3E1AACDE74D}"/>
              </a:ext>
            </a:extLst>
          </p:cNvPr>
          <p:cNvSpPr/>
          <p:nvPr/>
        </p:nvSpPr>
        <p:spPr>
          <a:xfrm>
            <a:off x="2122888" y="4031577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1C7EE284-0F3C-4349-960A-786CA3979C51}"/>
              </a:ext>
            </a:extLst>
          </p:cNvPr>
          <p:cNvSpPr/>
          <p:nvPr/>
        </p:nvSpPr>
        <p:spPr>
          <a:xfrm>
            <a:off x="2259544" y="4196622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3D58A0E8-346A-4EAA-92A4-A382FD821DC6}"/>
              </a:ext>
            </a:extLst>
          </p:cNvPr>
          <p:cNvSpPr/>
          <p:nvPr/>
        </p:nvSpPr>
        <p:spPr>
          <a:xfrm>
            <a:off x="2415171" y="4373697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4" name="Straight Arrow Connector 333">
            <a:extLst>
              <a:ext uri="{FF2B5EF4-FFF2-40B4-BE49-F238E27FC236}">
                <a16:creationId xmlns:a16="http://schemas.microsoft.com/office/drawing/2014/main" id="{3BDEE0A4-8ABF-4F52-9043-F4FE091C9069}"/>
              </a:ext>
            </a:extLst>
          </p:cNvPr>
          <p:cNvCxnSpPr>
            <a:cxnSpLocks/>
          </p:cNvCxnSpPr>
          <p:nvPr/>
        </p:nvCxnSpPr>
        <p:spPr>
          <a:xfrm flipV="1">
            <a:off x="4045084" y="3628823"/>
            <a:ext cx="367176" cy="204744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36" name="Straight Arrow Connector 335">
            <a:extLst>
              <a:ext uri="{FF2B5EF4-FFF2-40B4-BE49-F238E27FC236}">
                <a16:creationId xmlns:a16="http://schemas.microsoft.com/office/drawing/2014/main" id="{CCD45F46-D3AC-4148-8E2D-51EB7D2ABC4C}"/>
              </a:ext>
            </a:extLst>
          </p:cNvPr>
          <p:cNvCxnSpPr>
            <a:cxnSpLocks/>
          </p:cNvCxnSpPr>
          <p:nvPr/>
        </p:nvCxnSpPr>
        <p:spPr>
          <a:xfrm>
            <a:off x="4045084" y="3823937"/>
            <a:ext cx="3645355" cy="496029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37" name="TextBox 336">
            <a:extLst>
              <a:ext uri="{FF2B5EF4-FFF2-40B4-BE49-F238E27FC236}">
                <a16:creationId xmlns:a16="http://schemas.microsoft.com/office/drawing/2014/main" id="{A909AF45-31C5-46BE-853F-05E36B8D9962}"/>
              </a:ext>
            </a:extLst>
          </p:cNvPr>
          <p:cNvSpPr txBox="1"/>
          <p:nvPr/>
        </p:nvSpPr>
        <p:spPr>
          <a:xfrm>
            <a:off x="2425841" y="4872187"/>
            <a:ext cx="953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Login Nodes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3944D31-7821-103A-CB62-0791D060C78A}"/>
              </a:ext>
            </a:extLst>
          </p:cNvPr>
          <p:cNvGrpSpPr>
            <a:grpSpLocks noChangeAspect="1"/>
          </p:cNvGrpSpPr>
          <p:nvPr/>
        </p:nvGrpSpPr>
        <p:grpSpPr>
          <a:xfrm>
            <a:off x="4412260" y="1817295"/>
            <a:ext cx="1914476" cy="1694723"/>
            <a:chOff x="6032920" y="1523398"/>
            <a:chExt cx="2502040" cy="2214844"/>
          </a:xfrm>
        </p:grpSpPr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254C8B4B-8A36-4A4F-8C95-EA03816CD39C}"/>
                </a:ext>
              </a:extLst>
            </p:cNvPr>
            <p:cNvSpPr/>
            <p:nvPr/>
          </p:nvSpPr>
          <p:spPr>
            <a:xfrm>
              <a:off x="6032920" y="1523398"/>
              <a:ext cx="2502040" cy="221484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9B464EBF-ECD0-41A2-9021-F853D72B8D1C}"/>
                </a:ext>
              </a:extLst>
            </p:cNvPr>
            <p:cNvSpPr/>
            <p:nvPr/>
          </p:nvSpPr>
          <p:spPr>
            <a:xfrm>
              <a:off x="7034126" y="232421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B20DA685-90A9-4F47-A587-DD1C89E5EC4A}"/>
                </a:ext>
              </a:extLst>
            </p:cNvPr>
            <p:cNvSpPr/>
            <p:nvPr/>
          </p:nvSpPr>
          <p:spPr>
            <a:xfrm>
              <a:off x="7133050" y="24428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73893141-9775-4855-A83C-0E7DB1628505}"/>
                </a:ext>
              </a:extLst>
            </p:cNvPr>
            <p:cNvSpPr/>
            <p:nvPr/>
          </p:nvSpPr>
          <p:spPr>
            <a:xfrm>
              <a:off x="7284879" y="256148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E273E0CE-80CF-4D22-9BDD-7769E1D5F188}"/>
                </a:ext>
              </a:extLst>
            </p:cNvPr>
            <p:cNvSpPr/>
            <p:nvPr/>
          </p:nvSpPr>
          <p:spPr>
            <a:xfrm>
              <a:off x="7384066" y="268011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BA67DB79-ED74-4A36-8AEB-9EAC18BD57DB}"/>
                </a:ext>
              </a:extLst>
            </p:cNvPr>
            <p:cNvSpPr/>
            <p:nvPr/>
          </p:nvSpPr>
          <p:spPr>
            <a:xfrm>
              <a:off x="7509311" y="27948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41CD763E-9A6B-44AD-9F69-2E1845F1EDE4}"/>
                </a:ext>
              </a:extLst>
            </p:cNvPr>
            <p:cNvSpPr/>
            <p:nvPr/>
          </p:nvSpPr>
          <p:spPr>
            <a:xfrm>
              <a:off x="7606813" y="290032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41B8750A-2544-4B0D-8F95-C643E8A9C175}"/>
                </a:ext>
              </a:extLst>
            </p:cNvPr>
            <p:cNvSpPr/>
            <p:nvPr/>
          </p:nvSpPr>
          <p:spPr>
            <a:xfrm>
              <a:off x="7042462" y="199467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59056BA7-E598-417D-8012-6E7DCE640015}"/>
                </a:ext>
              </a:extLst>
            </p:cNvPr>
            <p:cNvSpPr/>
            <p:nvPr/>
          </p:nvSpPr>
          <p:spPr>
            <a:xfrm>
              <a:off x="7141386" y="21133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AA72B4B4-F5A0-4D40-97F2-5043122ADAE3}"/>
                </a:ext>
              </a:extLst>
            </p:cNvPr>
            <p:cNvSpPr/>
            <p:nvPr/>
          </p:nvSpPr>
          <p:spPr>
            <a:xfrm>
              <a:off x="7293215" y="223194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11B6716C-D402-4BA5-8852-3F9441F4ADD7}"/>
                </a:ext>
              </a:extLst>
            </p:cNvPr>
            <p:cNvSpPr/>
            <p:nvPr/>
          </p:nvSpPr>
          <p:spPr>
            <a:xfrm>
              <a:off x="7392402" y="235057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C22C5687-7142-4B7F-AA25-C4673843C47F}"/>
                </a:ext>
              </a:extLst>
            </p:cNvPr>
            <p:cNvSpPr/>
            <p:nvPr/>
          </p:nvSpPr>
          <p:spPr>
            <a:xfrm>
              <a:off x="7517647" y="246534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15508AB0-0423-4107-A46D-4D5939FE81BF}"/>
                </a:ext>
              </a:extLst>
            </p:cNvPr>
            <p:cNvSpPr/>
            <p:nvPr/>
          </p:nvSpPr>
          <p:spPr>
            <a:xfrm>
              <a:off x="7615149" y="25707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09A18CCB-B9BB-40F5-B094-20A945A1D66C}"/>
                </a:ext>
              </a:extLst>
            </p:cNvPr>
            <p:cNvSpPr/>
            <p:nvPr/>
          </p:nvSpPr>
          <p:spPr>
            <a:xfrm>
              <a:off x="7072072" y="165304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3A2E2268-466A-4B34-A1E9-94D0D3B6D054}"/>
                </a:ext>
              </a:extLst>
            </p:cNvPr>
            <p:cNvSpPr/>
            <p:nvPr/>
          </p:nvSpPr>
          <p:spPr>
            <a:xfrm>
              <a:off x="7170996" y="17716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E0ED00D9-FB06-4C6F-BF9A-B42890B81AC3}"/>
                </a:ext>
              </a:extLst>
            </p:cNvPr>
            <p:cNvSpPr/>
            <p:nvPr/>
          </p:nvSpPr>
          <p:spPr>
            <a:xfrm>
              <a:off x="7322825" y="189031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50DA42E6-08C4-41CD-99FF-419EC1987AD6}"/>
                </a:ext>
              </a:extLst>
            </p:cNvPr>
            <p:cNvSpPr/>
            <p:nvPr/>
          </p:nvSpPr>
          <p:spPr>
            <a:xfrm>
              <a:off x="7422012" y="200894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722B1FA3-B07E-4309-A665-CDF1BC35C392}"/>
                </a:ext>
              </a:extLst>
            </p:cNvPr>
            <p:cNvSpPr/>
            <p:nvPr/>
          </p:nvSpPr>
          <p:spPr>
            <a:xfrm>
              <a:off x="7547257" y="21237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EB9A6E56-CA9F-4B6C-A04A-32B0EEE1B8EA}"/>
                </a:ext>
              </a:extLst>
            </p:cNvPr>
            <p:cNvSpPr/>
            <p:nvPr/>
          </p:nvSpPr>
          <p:spPr>
            <a:xfrm>
              <a:off x="7644759" y="222915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F3A1017D-BAFE-4782-82E8-057851C9DD82}"/>
                </a:ext>
              </a:extLst>
            </p:cNvPr>
            <p:cNvSpPr/>
            <p:nvPr/>
          </p:nvSpPr>
          <p:spPr>
            <a:xfrm>
              <a:off x="6218907" y="231878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3AD72034-BA41-47FB-B38C-10E5C9B2CF1D}"/>
                </a:ext>
              </a:extLst>
            </p:cNvPr>
            <p:cNvSpPr/>
            <p:nvPr/>
          </p:nvSpPr>
          <p:spPr>
            <a:xfrm>
              <a:off x="6317831" y="24374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2617D708-2386-4DE9-BB41-09FC3BCD4816}"/>
                </a:ext>
              </a:extLst>
            </p:cNvPr>
            <p:cNvSpPr/>
            <p:nvPr/>
          </p:nvSpPr>
          <p:spPr>
            <a:xfrm>
              <a:off x="6469660" y="255604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B2DE4129-8F91-40CC-AC57-6ED7353BFA78}"/>
                </a:ext>
              </a:extLst>
            </p:cNvPr>
            <p:cNvSpPr/>
            <p:nvPr/>
          </p:nvSpPr>
          <p:spPr>
            <a:xfrm>
              <a:off x="6568847" y="267468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8207E0F5-8092-4496-BB6F-F43B352100C6}"/>
                </a:ext>
              </a:extLst>
            </p:cNvPr>
            <p:cNvSpPr/>
            <p:nvPr/>
          </p:nvSpPr>
          <p:spPr>
            <a:xfrm>
              <a:off x="6694092" y="27894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D8D248FC-1399-4BC9-A5D3-F49FDC91F0FF}"/>
                </a:ext>
              </a:extLst>
            </p:cNvPr>
            <p:cNvSpPr/>
            <p:nvPr/>
          </p:nvSpPr>
          <p:spPr>
            <a:xfrm>
              <a:off x="6791594" y="289489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777BBBF5-80CD-4511-972E-B7D05015EB6E}"/>
                </a:ext>
              </a:extLst>
            </p:cNvPr>
            <p:cNvSpPr/>
            <p:nvPr/>
          </p:nvSpPr>
          <p:spPr>
            <a:xfrm>
              <a:off x="6227243" y="198924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2F025D1E-E279-4813-B57C-0FC03942C15F}"/>
                </a:ext>
              </a:extLst>
            </p:cNvPr>
            <p:cNvSpPr/>
            <p:nvPr/>
          </p:nvSpPr>
          <p:spPr>
            <a:xfrm>
              <a:off x="6326167" y="210787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CCC89CA2-7542-4425-B481-2D055443CA13}"/>
                </a:ext>
              </a:extLst>
            </p:cNvPr>
            <p:cNvSpPr/>
            <p:nvPr/>
          </p:nvSpPr>
          <p:spPr>
            <a:xfrm>
              <a:off x="6477996" y="222650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E43F7843-C1D0-4BA1-A05C-CE2ADB58077E}"/>
                </a:ext>
              </a:extLst>
            </p:cNvPr>
            <p:cNvSpPr/>
            <p:nvPr/>
          </p:nvSpPr>
          <p:spPr>
            <a:xfrm>
              <a:off x="6577183" y="234514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36774900-B8A3-4CE8-8181-71CD14A248D5}"/>
                </a:ext>
              </a:extLst>
            </p:cNvPr>
            <p:cNvSpPr/>
            <p:nvPr/>
          </p:nvSpPr>
          <p:spPr>
            <a:xfrm>
              <a:off x="6702428" y="24599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B2735BED-8BDB-4B9E-840F-C12B872EDF4E}"/>
                </a:ext>
              </a:extLst>
            </p:cNvPr>
            <p:cNvSpPr/>
            <p:nvPr/>
          </p:nvSpPr>
          <p:spPr>
            <a:xfrm>
              <a:off x="6799930" y="25653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1712B516-8D0C-48C3-8EAD-D8103EBF400F}"/>
                </a:ext>
              </a:extLst>
            </p:cNvPr>
            <p:cNvSpPr/>
            <p:nvPr/>
          </p:nvSpPr>
          <p:spPr>
            <a:xfrm>
              <a:off x="6242448" y="1647609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8E6D2476-C595-4866-ACBE-E4EA8A337950}"/>
                </a:ext>
              </a:extLst>
            </p:cNvPr>
            <p:cNvSpPr/>
            <p:nvPr/>
          </p:nvSpPr>
          <p:spPr>
            <a:xfrm>
              <a:off x="6341372" y="1766242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9B7790F1-C414-4FC4-AF2C-C0CAB9ECA176}"/>
                </a:ext>
              </a:extLst>
            </p:cNvPr>
            <p:cNvSpPr/>
            <p:nvPr/>
          </p:nvSpPr>
          <p:spPr>
            <a:xfrm>
              <a:off x="6493201" y="188487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CDC2B4B4-1D21-491D-AFBF-0BBC37196CB5}"/>
                </a:ext>
              </a:extLst>
            </p:cNvPr>
            <p:cNvSpPr/>
            <p:nvPr/>
          </p:nvSpPr>
          <p:spPr>
            <a:xfrm>
              <a:off x="6592388" y="200350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63E8D987-0578-43F4-A255-9C03348EF294}"/>
                </a:ext>
              </a:extLst>
            </p:cNvPr>
            <p:cNvSpPr/>
            <p:nvPr/>
          </p:nvSpPr>
          <p:spPr>
            <a:xfrm>
              <a:off x="6717633" y="21182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0F98B5EB-2561-464C-84C6-B60E40DDA4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15135" y="222371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TextBox 358">
              <a:extLst>
                <a:ext uri="{FF2B5EF4-FFF2-40B4-BE49-F238E27FC236}">
                  <a16:creationId xmlns:a16="http://schemas.microsoft.com/office/drawing/2014/main" id="{6E55DB63-A385-40F7-9C88-30B39F9910FE}"/>
                </a:ext>
              </a:extLst>
            </p:cNvPr>
            <p:cNvSpPr txBox="1"/>
            <p:nvPr/>
          </p:nvSpPr>
          <p:spPr>
            <a:xfrm>
              <a:off x="6784150" y="3209717"/>
              <a:ext cx="1699443" cy="402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Alpine Nodes</a:t>
              </a:r>
            </a:p>
          </p:txBody>
        </p:sp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B71EE6A7-3E2F-199B-4948-A0582E2E4230}"/>
              </a:ext>
            </a:extLst>
          </p:cNvPr>
          <p:cNvGrpSpPr/>
          <p:nvPr/>
        </p:nvGrpSpPr>
        <p:grpSpPr>
          <a:xfrm>
            <a:off x="8636947" y="3405496"/>
            <a:ext cx="2001310" cy="1252161"/>
            <a:chOff x="9788619" y="3696929"/>
            <a:chExt cx="2001310" cy="1252161"/>
          </a:xfrm>
        </p:grpSpPr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99D756C8-5E92-4ED5-8BA6-6546EA7FC8D3}"/>
                </a:ext>
              </a:extLst>
            </p:cNvPr>
            <p:cNvSpPr/>
            <p:nvPr/>
          </p:nvSpPr>
          <p:spPr>
            <a:xfrm>
              <a:off x="9788619" y="3696929"/>
              <a:ext cx="2001310" cy="125216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1F5125EB-8FDD-4B57-A5D0-376F241038AE}"/>
                </a:ext>
              </a:extLst>
            </p:cNvPr>
            <p:cNvSpPr/>
            <p:nvPr/>
          </p:nvSpPr>
          <p:spPr>
            <a:xfrm>
              <a:off x="10132360" y="3826447"/>
              <a:ext cx="643869" cy="24041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4B202607-D241-4090-915E-95D1CD94C1B7}"/>
                </a:ext>
              </a:extLst>
            </p:cNvPr>
            <p:cNvSpPr/>
            <p:nvPr/>
          </p:nvSpPr>
          <p:spPr>
            <a:xfrm>
              <a:off x="10296271" y="3926375"/>
              <a:ext cx="643869" cy="24041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614D00D6-3181-4CBE-8D78-37B37AA03494}"/>
                </a:ext>
              </a:extLst>
            </p:cNvPr>
            <p:cNvSpPr/>
            <p:nvPr/>
          </p:nvSpPr>
          <p:spPr>
            <a:xfrm>
              <a:off x="10454295" y="4063884"/>
              <a:ext cx="643869" cy="24041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6E834CF2-1A26-4B22-95B5-2464E1E4F5B5}"/>
                </a:ext>
              </a:extLst>
            </p:cNvPr>
            <p:cNvSpPr/>
            <p:nvPr/>
          </p:nvSpPr>
          <p:spPr>
            <a:xfrm>
              <a:off x="10612319" y="4175213"/>
              <a:ext cx="643869" cy="24041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A7EC4871-3BDE-4EA9-A93D-A5B98B62042A}"/>
                </a:ext>
              </a:extLst>
            </p:cNvPr>
            <p:cNvSpPr/>
            <p:nvPr/>
          </p:nvSpPr>
          <p:spPr>
            <a:xfrm>
              <a:off x="10776229" y="4292962"/>
              <a:ext cx="643869" cy="24041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TextBox 360">
              <a:extLst>
                <a:ext uri="{FF2B5EF4-FFF2-40B4-BE49-F238E27FC236}">
                  <a16:creationId xmlns:a16="http://schemas.microsoft.com/office/drawing/2014/main" id="{CB7B5E91-1831-452F-996F-8170E2BC2791}"/>
                </a:ext>
              </a:extLst>
            </p:cNvPr>
            <p:cNvSpPr txBox="1"/>
            <p:nvPr/>
          </p:nvSpPr>
          <p:spPr>
            <a:xfrm>
              <a:off x="9814707" y="4577156"/>
              <a:ext cx="19752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Blanca Nodes</a:t>
              </a:r>
            </a:p>
          </p:txBody>
        </p:sp>
      </p:grp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3C83BB6-59FC-A5F3-1FF4-923114C35268}"/>
              </a:ext>
            </a:extLst>
          </p:cNvPr>
          <p:cNvCxnSpPr>
            <a:cxnSpLocks/>
          </p:cNvCxnSpPr>
          <p:nvPr/>
        </p:nvCxnSpPr>
        <p:spPr>
          <a:xfrm flipV="1">
            <a:off x="4079493" y="3624089"/>
            <a:ext cx="2511135" cy="20947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DA14D6AB-F77B-A6E5-1F13-6469D8925E40}"/>
              </a:ext>
            </a:extLst>
          </p:cNvPr>
          <p:cNvSpPr/>
          <p:nvPr/>
        </p:nvSpPr>
        <p:spPr>
          <a:xfrm>
            <a:off x="2011454" y="2071070"/>
            <a:ext cx="938150" cy="1049730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1A6D87C-7AC1-3E42-4C85-1FBE69E2BBA9}"/>
              </a:ext>
            </a:extLst>
          </p:cNvPr>
          <p:cNvSpPr txBox="1"/>
          <p:nvPr/>
        </p:nvSpPr>
        <p:spPr>
          <a:xfrm>
            <a:off x="1963875" y="2126770"/>
            <a:ext cx="123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On-Demand</a:t>
            </a:r>
          </a:p>
          <a:p>
            <a:r>
              <a:rPr lang="en-US"/>
              <a:t>Portal</a:t>
            </a:r>
          </a:p>
        </p:txBody>
      </p:sp>
      <p:pic>
        <p:nvPicPr>
          <p:cNvPr id="52" name="Graphic 51" descr="Smiling face with no fill">
            <a:extLst>
              <a:ext uri="{FF2B5EF4-FFF2-40B4-BE49-F238E27FC236}">
                <a16:creationId xmlns:a16="http://schemas.microsoft.com/office/drawing/2014/main" id="{E36B93BF-B22E-C227-B2AB-B48708C11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5158" y="2873983"/>
            <a:ext cx="914400" cy="91440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F6B6924E-F356-144C-FE91-926BCACB9DC1}"/>
              </a:ext>
            </a:extLst>
          </p:cNvPr>
          <p:cNvSpPr txBox="1"/>
          <p:nvPr/>
        </p:nvSpPr>
        <p:spPr>
          <a:xfrm>
            <a:off x="354076" y="3788383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you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B034ADB-04C1-01C5-849C-4DF6A8ABCAC2}"/>
              </a:ext>
            </a:extLst>
          </p:cNvPr>
          <p:cNvCxnSpPr>
            <a:cxnSpLocks/>
          </p:cNvCxnSpPr>
          <p:nvPr/>
        </p:nvCxnSpPr>
        <p:spPr>
          <a:xfrm flipV="1">
            <a:off x="1118059" y="3004916"/>
            <a:ext cx="722435" cy="270507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E0B3556-68D0-17DF-CB01-51CADECEDED3}"/>
              </a:ext>
            </a:extLst>
          </p:cNvPr>
          <p:cNvCxnSpPr>
            <a:cxnSpLocks/>
          </p:cNvCxnSpPr>
          <p:nvPr/>
        </p:nvCxnSpPr>
        <p:spPr>
          <a:xfrm>
            <a:off x="1018707" y="3677713"/>
            <a:ext cx="670651" cy="462767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91A68A1-16D3-6EA3-09D0-7097D93D780C}"/>
              </a:ext>
            </a:extLst>
          </p:cNvPr>
          <p:cNvGrpSpPr>
            <a:grpSpLocks noChangeAspect="1"/>
          </p:cNvGrpSpPr>
          <p:nvPr/>
        </p:nvGrpSpPr>
        <p:grpSpPr>
          <a:xfrm>
            <a:off x="6590628" y="1822037"/>
            <a:ext cx="1934484" cy="1694723"/>
            <a:chOff x="6032920" y="1523398"/>
            <a:chExt cx="2528188" cy="2214844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4272273D-EEC3-39F7-C554-F7A701968500}"/>
                </a:ext>
              </a:extLst>
            </p:cNvPr>
            <p:cNvSpPr/>
            <p:nvPr/>
          </p:nvSpPr>
          <p:spPr>
            <a:xfrm>
              <a:off x="6032920" y="1523398"/>
              <a:ext cx="2502040" cy="221484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19ABB9F-AC33-D3D2-BF55-8A88E3313876}"/>
                </a:ext>
              </a:extLst>
            </p:cNvPr>
            <p:cNvSpPr/>
            <p:nvPr/>
          </p:nvSpPr>
          <p:spPr>
            <a:xfrm>
              <a:off x="7034126" y="232421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C9DEEEEF-AF4D-0A06-BFCF-6FD3FC078B6B}"/>
                </a:ext>
              </a:extLst>
            </p:cNvPr>
            <p:cNvSpPr/>
            <p:nvPr/>
          </p:nvSpPr>
          <p:spPr>
            <a:xfrm>
              <a:off x="7133050" y="24428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F6161A80-BC00-E27C-7A75-54F47C6E96EE}"/>
                </a:ext>
              </a:extLst>
            </p:cNvPr>
            <p:cNvSpPr/>
            <p:nvPr/>
          </p:nvSpPr>
          <p:spPr>
            <a:xfrm>
              <a:off x="7284879" y="256148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A2626868-BE45-6345-B04E-2B3EF3D1CD53}"/>
                </a:ext>
              </a:extLst>
            </p:cNvPr>
            <p:cNvSpPr/>
            <p:nvPr/>
          </p:nvSpPr>
          <p:spPr>
            <a:xfrm>
              <a:off x="7384066" y="268011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085C3AC4-3984-4D5F-5478-4D6688A8D565}"/>
                </a:ext>
              </a:extLst>
            </p:cNvPr>
            <p:cNvSpPr/>
            <p:nvPr/>
          </p:nvSpPr>
          <p:spPr>
            <a:xfrm>
              <a:off x="7509311" y="27948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E4A678EF-302A-A605-3BAA-A8ACEC7156E0}"/>
                </a:ext>
              </a:extLst>
            </p:cNvPr>
            <p:cNvSpPr/>
            <p:nvPr/>
          </p:nvSpPr>
          <p:spPr>
            <a:xfrm>
              <a:off x="7606813" y="290032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B00941D4-2E6C-1928-BD62-3E9DCE0A8937}"/>
                </a:ext>
              </a:extLst>
            </p:cNvPr>
            <p:cNvSpPr/>
            <p:nvPr/>
          </p:nvSpPr>
          <p:spPr>
            <a:xfrm>
              <a:off x="7042462" y="199467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956D4CE5-2B39-8D02-76D8-B0D67A29F02A}"/>
                </a:ext>
              </a:extLst>
            </p:cNvPr>
            <p:cNvSpPr/>
            <p:nvPr/>
          </p:nvSpPr>
          <p:spPr>
            <a:xfrm>
              <a:off x="7141386" y="21133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F8C82C99-50D6-D2A2-E0CF-27A7FF00A93E}"/>
                </a:ext>
              </a:extLst>
            </p:cNvPr>
            <p:cNvSpPr/>
            <p:nvPr/>
          </p:nvSpPr>
          <p:spPr>
            <a:xfrm>
              <a:off x="7293215" y="223194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86C8BF67-D19D-7A34-47AC-83308DE39ADA}"/>
                </a:ext>
              </a:extLst>
            </p:cNvPr>
            <p:cNvSpPr/>
            <p:nvPr/>
          </p:nvSpPr>
          <p:spPr>
            <a:xfrm>
              <a:off x="7392402" y="235057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5D7CED86-36DD-255A-0565-3C0CFC6408C4}"/>
                </a:ext>
              </a:extLst>
            </p:cNvPr>
            <p:cNvSpPr/>
            <p:nvPr/>
          </p:nvSpPr>
          <p:spPr>
            <a:xfrm>
              <a:off x="7517647" y="246534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8BC35733-562A-29FD-29E2-D2E9AC080EBF}"/>
                </a:ext>
              </a:extLst>
            </p:cNvPr>
            <p:cNvSpPr/>
            <p:nvPr/>
          </p:nvSpPr>
          <p:spPr>
            <a:xfrm>
              <a:off x="7615149" y="25707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A8B63653-F2FB-C877-EFA7-D9EADEDA1A1D}"/>
                </a:ext>
              </a:extLst>
            </p:cNvPr>
            <p:cNvSpPr/>
            <p:nvPr/>
          </p:nvSpPr>
          <p:spPr>
            <a:xfrm>
              <a:off x="7072072" y="165304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A8F8EA12-A9C0-27E6-3171-50C3858FCA64}"/>
                </a:ext>
              </a:extLst>
            </p:cNvPr>
            <p:cNvSpPr/>
            <p:nvPr/>
          </p:nvSpPr>
          <p:spPr>
            <a:xfrm>
              <a:off x="7170996" y="17716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FEE54D79-821D-4DCF-C6BB-5B0A0623FC6F}"/>
                </a:ext>
              </a:extLst>
            </p:cNvPr>
            <p:cNvSpPr/>
            <p:nvPr/>
          </p:nvSpPr>
          <p:spPr>
            <a:xfrm>
              <a:off x="7322825" y="189031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893A89EA-80B3-F58B-BF2C-35791547FA04}"/>
                </a:ext>
              </a:extLst>
            </p:cNvPr>
            <p:cNvSpPr/>
            <p:nvPr/>
          </p:nvSpPr>
          <p:spPr>
            <a:xfrm>
              <a:off x="7422012" y="200894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6B9CB7C4-3344-1B83-68D3-8919AC6834FC}"/>
                </a:ext>
              </a:extLst>
            </p:cNvPr>
            <p:cNvSpPr/>
            <p:nvPr/>
          </p:nvSpPr>
          <p:spPr>
            <a:xfrm>
              <a:off x="7547257" y="21237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E384D6F6-E8BB-A945-FD02-8F9F59900776}"/>
                </a:ext>
              </a:extLst>
            </p:cNvPr>
            <p:cNvSpPr/>
            <p:nvPr/>
          </p:nvSpPr>
          <p:spPr>
            <a:xfrm>
              <a:off x="7644759" y="222915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8A629F13-03A4-384C-ED55-13DF05621DDC}"/>
                </a:ext>
              </a:extLst>
            </p:cNvPr>
            <p:cNvSpPr/>
            <p:nvPr/>
          </p:nvSpPr>
          <p:spPr>
            <a:xfrm>
              <a:off x="6218907" y="231878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81A2F031-9367-77AE-B486-D56A88CDB725}"/>
                </a:ext>
              </a:extLst>
            </p:cNvPr>
            <p:cNvSpPr/>
            <p:nvPr/>
          </p:nvSpPr>
          <p:spPr>
            <a:xfrm>
              <a:off x="6317831" y="24374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7C301B3D-3CE3-5D59-1F55-14B893AD8BCD}"/>
                </a:ext>
              </a:extLst>
            </p:cNvPr>
            <p:cNvSpPr/>
            <p:nvPr/>
          </p:nvSpPr>
          <p:spPr>
            <a:xfrm>
              <a:off x="6469660" y="255604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A7139AF9-DE08-7CE1-D79A-3607E348F213}"/>
                </a:ext>
              </a:extLst>
            </p:cNvPr>
            <p:cNvSpPr/>
            <p:nvPr/>
          </p:nvSpPr>
          <p:spPr>
            <a:xfrm>
              <a:off x="6568847" y="267468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414716FC-50EA-426F-DF95-1422A0075634}"/>
                </a:ext>
              </a:extLst>
            </p:cNvPr>
            <p:cNvSpPr/>
            <p:nvPr/>
          </p:nvSpPr>
          <p:spPr>
            <a:xfrm>
              <a:off x="6694092" y="27894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4E32F941-157D-7A38-D851-E8D6456E213A}"/>
                </a:ext>
              </a:extLst>
            </p:cNvPr>
            <p:cNvSpPr/>
            <p:nvPr/>
          </p:nvSpPr>
          <p:spPr>
            <a:xfrm>
              <a:off x="6791594" y="289489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0A8DAB72-C539-E4D6-E09F-53B076C93AAA}"/>
                </a:ext>
              </a:extLst>
            </p:cNvPr>
            <p:cNvSpPr/>
            <p:nvPr/>
          </p:nvSpPr>
          <p:spPr>
            <a:xfrm>
              <a:off x="6227243" y="198924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5D25D900-DEDB-47CE-D992-CB1133ED5075}"/>
                </a:ext>
              </a:extLst>
            </p:cNvPr>
            <p:cNvSpPr/>
            <p:nvPr/>
          </p:nvSpPr>
          <p:spPr>
            <a:xfrm>
              <a:off x="6326167" y="210787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446CB530-30D0-70F3-C874-17A401B7A088}"/>
                </a:ext>
              </a:extLst>
            </p:cNvPr>
            <p:cNvSpPr/>
            <p:nvPr/>
          </p:nvSpPr>
          <p:spPr>
            <a:xfrm>
              <a:off x="6477996" y="222650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96C6292D-40D7-B63E-7E87-4A41C2BF38E6}"/>
                </a:ext>
              </a:extLst>
            </p:cNvPr>
            <p:cNvSpPr/>
            <p:nvPr/>
          </p:nvSpPr>
          <p:spPr>
            <a:xfrm>
              <a:off x="6577183" y="234514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A08C64FF-B527-6778-5B04-A641E3C7CB13}"/>
                </a:ext>
              </a:extLst>
            </p:cNvPr>
            <p:cNvSpPr/>
            <p:nvPr/>
          </p:nvSpPr>
          <p:spPr>
            <a:xfrm>
              <a:off x="6702428" y="24599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5C18782B-EFD4-8EB7-68C6-BE5E4BB75FD3}"/>
                </a:ext>
              </a:extLst>
            </p:cNvPr>
            <p:cNvSpPr/>
            <p:nvPr/>
          </p:nvSpPr>
          <p:spPr>
            <a:xfrm>
              <a:off x="6799930" y="25653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555D3186-D1B2-8F95-9F13-BAE53EFDB68C}"/>
                </a:ext>
              </a:extLst>
            </p:cNvPr>
            <p:cNvSpPr/>
            <p:nvPr/>
          </p:nvSpPr>
          <p:spPr>
            <a:xfrm>
              <a:off x="6242448" y="1647609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DDAA8B2C-133F-19DC-CA1D-F19F613E1B16}"/>
                </a:ext>
              </a:extLst>
            </p:cNvPr>
            <p:cNvSpPr/>
            <p:nvPr/>
          </p:nvSpPr>
          <p:spPr>
            <a:xfrm>
              <a:off x="6341372" y="1766242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0B2BC902-C1B7-5F44-3E18-939C7BDEED62}"/>
                </a:ext>
              </a:extLst>
            </p:cNvPr>
            <p:cNvSpPr/>
            <p:nvPr/>
          </p:nvSpPr>
          <p:spPr>
            <a:xfrm>
              <a:off x="6493201" y="188487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08290B44-82AD-0983-62C8-3701FA50FE75}"/>
                </a:ext>
              </a:extLst>
            </p:cNvPr>
            <p:cNvSpPr/>
            <p:nvPr/>
          </p:nvSpPr>
          <p:spPr>
            <a:xfrm>
              <a:off x="6592388" y="200350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7B77915D-3324-F79D-F1A4-93840605300E}"/>
                </a:ext>
              </a:extLst>
            </p:cNvPr>
            <p:cNvSpPr/>
            <p:nvPr/>
          </p:nvSpPr>
          <p:spPr>
            <a:xfrm>
              <a:off x="6717633" y="21182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EDF68CC8-77DD-E217-D51D-C6289A949F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15135" y="222371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TextBox 290">
              <a:extLst>
                <a:ext uri="{FF2B5EF4-FFF2-40B4-BE49-F238E27FC236}">
                  <a16:creationId xmlns:a16="http://schemas.microsoft.com/office/drawing/2014/main" id="{7DFC4990-565F-5E9F-5212-2F138228896C}"/>
                </a:ext>
              </a:extLst>
            </p:cNvPr>
            <p:cNvSpPr txBox="1"/>
            <p:nvPr/>
          </p:nvSpPr>
          <p:spPr>
            <a:xfrm>
              <a:off x="6784150" y="3209717"/>
              <a:ext cx="1776958" cy="402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Summit Nodes</a:t>
              </a:r>
            </a:p>
          </p:txBody>
        </p:sp>
      </p:grpSp>
      <p:grpSp>
        <p:nvGrpSpPr>
          <p:cNvPr id="302" name="Group 301">
            <a:extLst>
              <a:ext uri="{FF2B5EF4-FFF2-40B4-BE49-F238E27FC236}">
                <a16:creationId xmlns:a16="http://schemas.microsoft.com/office/drawing/2014/main" id="{E067DA4A-C532-7974-4869-5102BA03DF15}"/>
              </a:ext>
            </a:extLst>
          </p:cNvPr>
          <p:cNvGrpSpPr/>
          <p:nvPr/>
        </p:nvGrpSpPr>
        <p:grpSpPr>
          <a:xfrm>
            <a:off x="8645740" y="4868715"/>
            <a:ext cx="1457082" cy="1089618"/>
            <a:chOff x="7560083" y="4715218"/>
            <a:chExt cx="2001310" cy="1252161"/>
          </a:xfrm>
        </p:grpSpPr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31591373-2347-4022-88A1-F50839FB5A43}"/>
                </a:ext>
              </a:extLst>
            </p:cNvPr>
            <p:cNvSpPr/>
            <p:nvPr/>
          </p:nvSpPr>
          <p:spPr>
            <a:xfrm>
              <a:off x="7560083" y="4715218"/>
              <a:ext cx="2001310" cy="125216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TextBox 297">
              <a:extLst>
                <a:ext uri="{FF2B5EF4-FFF2-40B4-BE49-F238E27FC236}">
                  <a16:creationId xmlns:a16="http://schemas.microsoft.com/office/drawing/2014/main" id="{30DF7FAE-F826-6B1D-BF0A-638443D33B48}"/>
                </a:ext>
              </a:extLst>
            </p:cNvPr>
            <p:cNvSpPr txBox="1"/>
            <p:nvPr/>
          </p:nvSpPr>
          <p:spPr>
            <a:xfrm>
              <a:off x="7586171" y="5595445"/>
              <a:ext cx="1975221" cy="3536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Viz Nodes</a:t>
              </a:r>
            </a:p>
          </p:txBody>
        </p:sp>
        <p:pic>
          <p:nvPicPr>
            <p:cNvPr id="300" name="Picture 299">
              <a:extLst>
                <a:ext uri="{FF2B5EF4-FFF2-40B4-BE49-F238E27FC236}">
                  <a16:creationId xmlns:a16="http://schemas.microsoft.com/office/drawing/2014/main" id="{34CFC038-D659-5EE1-E4A8-63E3DA0E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79308" y="4776013"/>
              <a:ext cx="949850" cy="796854"/>
            </a:xfrm>
            <a:prstGeom prst="rect">
              <a:avLst/>
            </a:prstGeom>
          </p:spPr>
        </p:pic>
      </p:grpSp>
      <p:cxnSp>
        <p:nvCxnSpPr>
          <p:cNvPr id="366" name="Straight Arrow Connector 365">
            <a:extLst>
              <a:ext uri="{FF2B5EF4-FFF2-40B4-BE49-F238E27FC236}">
                <a16:creationId xmlns:a16="http://schemas.microsoft.com/office/drawing/2014/main" id="{24586980-8284-AD73-C409-B3F48815B882}"/>
              </a:ext>
            </a:extLst>
          </p:cNvPr>
          <p:cNvCxnSpPr>
            <a:cxnSpLocks/>
          </p:cNvCxnSpPr>
          <p:nvPr/>
        </p:nvCxnSpPr>
        <p:spPr>
          <a:xfrm>
            <a:off x="4045084" y="3806131"/>
            <a:ext cx="4367713" cy="153276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71" name="Right Brace 370">
            <a:extLst>
              <a:ext uri="{FF2B5EF4-FFF2-40B4-BE49-F238E27FC236}">
                <a16:creationId xmlns:a16="http://schemas.microsoft.com/office/drawing/2014/main" id="{8086755B-42EB-218D-BED8-8A37973447F9}"/>
              </a:ext>
            </a:extLst>
          </p:cNvPr>
          <p:cNvSpPr/>
          <p:nvPr/>
        </p:nvSpPr>
        <p:spPr>
          <a:xfrm>
            <a:off x="3545070" y="2501417"/>
            <a:ext cx="534423" cy="26106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9" name="Straight Arrow Connector 378">
            <a:extLst>
              <a:ext uri="{FF2B5EF4-FFF2-40B4-BE49-F238E27FC236}">
                <a16:creationId xmlns:a16="http://schemas.microsoft.com/office/drawing/2014/main" id="{2703D701-E9E1-ACFC-1824-DF4B7FB5BE01}"/>
              </a:ext>
            </a:extLst>
          </p:cNvPr>
          <p:cNvCxnSpPr>
            <a:cxnSpLocks/>
          </p:cNvCxnSpPr>
          <p:nvPr/>
        </p:nvCxnSpPr>
        <p:spPr>
          <a:xfrm>
            <a:off x="7678743" y="4333460"/>
            <a:ext cx="779343" cy="828759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83" name="TextBox 382">
            <a:extLst>
              <a:ext uri="{FF2B5EF4-FFF2-40B4-BE49-F238E27FC236}">
                <a16:creationId xmlns:a16="http://schemas.microsoft.com/office/drawing/2014/main" id="{856EE428-DE58-2502-99F2-A43311C7E984}"/>
              </a:ext>
            </a:extLst>
          </p:cNvPr>
          <p:cNvSpPr txBox="1"/>
          <p:nvPr/>
        </p:nvSpPr>
        <p:spPr>
          <a:xfrm>
            <a:off x="1118411" y="3321943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Login</a:t>
            </a:r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FE5FEF2A-3F3C-5D38-9716-063FE6EC6C94}"/>
              </a:ext>
            </a:extLst>
          </p:cNvPr>
          <p:cNvSpPr txBox="1"/>
          <p:nvPr/>
        </p:nvSpPr>
        <p:spPr>
          <a:xfrm rot="16200000">
            <a:off x="2879435" y="3546529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Schedule Job</a:t>
            </a:r>
          </a:p>
        </p:txBody>
      </p:sp>
    </p:spTree>
    <p:extLst>
      <p:ext uri="{BB962C8B-B14F-4D97-AF65-F5344CB8AC3E}">
        <p14:creationId xmlns:p14="http://schemas.microsoft.com/office/powerpoint/2010/main" val="3057762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EAB4-D55D-4CBC-BBEB-3B0CDFF83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RC’s filesystems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8D83A-C798-425F-8554-5CE0F899B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To reduce the amount of complexity for an end users, CURC uses a shared file server – “core storage” -- to manage user related storage.</a:t>
            </a:r>
          </a:p>
          <a:p>
            <a:pPr lvl="1"/>
            <a:r>
              <a:rPr lang="en-US"/>
              <a:t>Contains </a:t>
            </a:r>
            <a:r>
              <a:rPr lang="en-US">
                <a:solidFill>
                  <a:schemeClr val="accent1"/>
                </a:solidFill>
                <a:latin typeface="Consolas" panose="020B0609020204030204" pitchFamily="49" charset="0"/>
              </a:rPr>
              <a:t>/home,</a:t>
            </a:r>
            <a:r>
              <a:rPr lang="en-US"/>
              <a:t> </a:t>
            </a:r>
            <a:r>
              <a:rPr lang="en-US">
                <a:solidFill>
                  <a:schemeClr val="accent1"/>
                </a:solidFill>
                <a:latin typeface="Consolas" panose="020B0609020204030204" pitchFamily="49" charset="0"/>
              </a:rPr>
              <a:t>/projects </a:t>
            </a:r>
          </a:p>
          <a:p>
            <a:pPr lvl="1"/>
            <a:r>
              <a:rPr lang="en-US">
                <a:latin typeface="+mn-lt"/>
              </a:rPr>
              <a:t>Contains all shared software and the module stack (</a:t>
            </a:r>
            <a:r>
              <a:rPr lang="en-US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err="1">
                <a:solidFill>
                  <a:schemeClr val="accent1"/>
                </a:solidFill>
                <a:latin typeface="Consolas" panose="020B0609020204030204" pitchFamily="49" charset="0"/>
              </a:rPr>
              <a:t>curc</a:t>
            </a:r>
            <a:r>
              <a:rPr lang="en-US">
                <a:latin typeface="+mn-lt"/>
              </a:rPr>
              <a:t>).</a:t>
            </a:r>
          </a:p>
          <a:p>
            <a:pPr lvl="1"/>
            <a:r>
              <a:rPr lang="en-US">
                <a:latin typeface="+mn-lt"/>
              </a:rPr>
              <a:t>Every node or login VM is connected to this resource allow user to easily manage their files.</a:t>
            </a:r>
          </a:p>
          <a:p>
            <a:pPr lvl="1"/>
            <a:r>
              <a:rPr lang="en-US">
                <a:latin typeface="+mn-lt"/>
              </a:rPr>
              <a:t>Non-Parallel IO – not designed for performant read/write access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F790E-9E91-4D24-862E-46D942FC7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36A46-8A34-4F33-A2DB-BAA49F342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EB4B6-5A0C-43D1-BE16-429467B0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737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FF03F-65BD-4992-A009-D67123636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11/3/22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DEE57-23A1-4F24-887D-D852B931A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BD709-75EE-40C4-AC73-C49103E86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29700586-7C74-4668-BB29-33069CBC0EA5}"/>
              </a:ext>
            </a:extLst>
          </p:cNvPr>
          <p:cNvSpPr/>
          <p:nvPr/>
        </p:nvSpPr>
        <p:spPr>
          <a:xfrm>
            <a:off x="2014820" y="3834749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994F15E2-8261-4D39-B1D6-F3E1AACDE74D}"/>
              </a:ext>
            </a:extLst>
          </p:cNvPr>
          <p:cNvSpPr/>
          <p:nvPr/>
        </p:nvSpPr>
        <p:spPr>
          <a:xfrm>
            <a:off x="2122888" y="4031577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1C7EE284-0F3C-4349-960A-786CA3979C51}"/>
              </a:ext>
            </a:extLst>
          </p:cNvPr>
          <p:cNvSpPr/>
          <p:nvPr/>
        </p:nvSpPr>
        <p:spPr>
          <a:xfrm>
            <a:off x="2259544" y="4196622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3D58A0E8-346A-4EAA-92A4-A382FD821DC6}"/>
              </a:ext>
            </a:extLst>
          </p:cNvPr>
          <p:cNvSpPr/>
          <p:nvPr/>
        </p:nvSpPr>
        <p:spPr>
          <a:xfrm>
            <a:off x="2415171" y="4373697"/>
            <a:ext cx="938150" cy="1577045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4" name="Straight Arrow Connector 333">
            <a:extLst>
              <a:ext uri="{FF2B5EF4-FFF2-40B4-BE49-F238E27FC236}">
                <a16:creationId xmlns:a16="http://schemas.microsoft.com/office/drawing/2014/main" id="{3BDEE0A4-8ABF-4F52-9043-F4FE091C9069}"/>
              </a:ext>
            </a:extLst>
          </p:cNvPr>
          <p:cNvCxnSpPr>
            <a:cxnSpLocks/>
          </p:cNvCxnSpPr>
          <p:nvPr/>
        </p:nvCxnSpPr>
        <p:spPr>
          <a:xfrm flipV="1">
            <a:off x="4045084" y="3628823"/>
            <a:ext cx="367176" cy="204744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36" name="Straight Arrow Connector 335">
            <a:extLst>
              <a:ext uri="{FF2B5EF4-FFF2-40B4-BE49-F238E27FC236}">
                <a16:creationId xmlns:a16="http://schemas.microsoft.com/office/drawing/2014/main" id="{CCD45F46-D3AC-4148-8E2D-51EB7D2ABC4C}"/>
              </a:ext>
            </a:extLst>
          </p:cNvPr>
          <p:cNvCxnSpPr>
            <a:cxnSpLocks/>
          </p:cNvCxnSpPr>
          <p:nvPr/>
        </p:nvCxnSpPr>
        <p:spPr>
          <a:xfrm>
            <a:off x="4045084" y="3823937"/>
            <a:ext cx="3645355" cy="496029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37" name="TextBox 336">
            <a:extLst>
              <a:ext uri="{FF2B5EF4-FFF2-40B4-BE49-F238E27FC236}">
                <a16:creationId xmlns:a16="http://schemas.microsoft.com/office/drawing/2014/main" id="{A909AF45-31C5-46BE-853F-05E36B8D9962}"/>
              </a:ext>
            </a:extLst>
          </p:cNvPr>
          <p:cNvSpPr txBox="1"/>
          <p:nvPr/>
        </p:nvSpPr>
        <p:spPr>
          <a:xfrm>
            <a:off x="2425841" y="4872187"/>
            <a:ext cx="953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Login Nodes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3944D31-7821-103A-CB62-0791D060C78A}"/>
              </a:ext>
            </a:extLst>
          </p:cNvPr>
          <p:cNvGrpSpPr>
            <a:grpSpLocks noChangeAspect="1"/>
          </p:cNvGrpSpPr>
          <p:nvPr/>
        </p:nvGrpSpPr>
        <p:grpSpPr>
          <a:xfrm>
            <a:off x="4412260" y="1817295"/>
            <a:ext cx="1914476" cy="1694723"/>
            <a:chOff x="6032920" y="1523398"/>
            <a:chExt cx="2502040" cy="2214844"/>
          </a:xfrm>
        </p:grpSpPr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254C8B4B-8A36-4A4F-8C95-EA03816CD39C}"/>
                </a:ext>
              </a:extLst>
            </p:cNvPr>
            <p:cNvSpPr/>
            <p:nvPr/>
          </p:nvSpPr>
          <p:spPr>
            <a:xfrm>
              <a:off x="6032920" y="1523398"/>
              <a:ext cx="2502040" cy="221484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9B464EBF-ECD0-41A2-9021-F853D72B8D1C}"/>
                </a:ext>
              </a:extLst>
            </p:cNvPr>
            <p:cNvSpPr/>
            <p:nvPr/>
          </p:nvSpPr>
          <p:spPr>
            <a:xfrm>
              <a:off x="7034126" y="232421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B20DA685-90A9-4F47-A587-DD1C89E5EC4A}"/>
                </a:ext>
              </a:extLst>
            </p:cNvPr>
            <p:cNvSpPr/>
            <p:nvPr/>
          </p:nvSpPr>
          <p:spPr>
            <a:xfrm>
              <a:off x="7133050" y="24428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73893141-9775-4855-A83C-0E7DB1628505}"/>
                </a:ext>
              </a:extLst>
            </p:cNvPr>
            <p:cNvSpPr/>
            <p:nvPr/>
          </p:nvSpPr>
          <p:spPr>
            <a:xfrm>
              <a:off x="7284879" y="256148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E273E0CE-80CF-4D22-9BDD-7769E1D5F188}"/>
                </a:ext>
              </a:extLst>
            </p:cNvPr>
            <p:cNvSpPr/>
            <p:nvPr/>
          </p:nvSpPr>
          <p:spPr>
            <a:xfrm>
              <a:off x="7384066" y="268011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BA67DB79-ED74-4A36-8AEB-9EAC18BD57DB}"/>
                </a:ext>
              </a:extLst>
            </p:cNvPr>
            <p:cNvSpPr/>
            <p:nvPr/>
          </p:nvSpPr>
          <p:spPr>
            <a:xfrm>
              <a:off x="7509311" y="27948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41CD763E-9A6B-44AD-9F69-2E1845F1EDE4}"/>
                </a:ext>
              </a:extLst>
            </p:cNvPr>
            <p:cNvSpPr/>
            <p:nvPr/>
          </p:nvSpPr>
          <p:spPr>
            <a:xfrm>
              <a:off x="7606813" y="290032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41B8750A-2544-4B0D-8F95-C643E8A9C175}"/>
                </a:ext>
              </a:extLst>
            </p:cNvPr>
            <p:cNvSpPr/>
            <p:nvPr/>
          </p:nvSpPr>
          <p:spPr>
            <a:xfrm>
              <a:off x="7042462" y="199467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59056BA7-E598-417D-8012-6E7DCE640015}"/>
                </a:ext>
              </a:extLst>
            </p:cNvPr>
            <p:cNvSpPr/>
            <p:nvPr/>
          </p:nvSpPr>
          <p:spPr>
            <a:xfrm>
              <a:off x="7141386" y="21133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AA72B4B4-F5A0-4D40-97F2-5043122ADAE3}"/>
                </a:ext>
              </a:extLst>
            </p:cNvPr>
            <p:cNvSpPr/>
            <p:nvPr/>
          </p:nvSpPr>
          <p:spPr>
            <a:xfrm>
              <a:off x="7293215" y="223194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11B6716C-D402-4BA5-8852-3F9441F4ADD7}"/>
                </a:ext>
              </a:extLst>
            </p:cNvPr>
            <p:cNvSpPr/>
            <p:nvPr/>
          </p:nvSpPr>
          <p:spPr>
            <a:xfrm>
              <a:off x="7392402" y="235057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C22C5687-7142-4B7F-AA25-C4673843C47F}"/>
                </a:ext>
              </a:extLst>
            </p:cNvPr>
            <p:cNvSpPr/>
            <p:nvPr/>
          </p:nvSpPr>
          <p:spPr>
            <a:xfrm>
              <a:off x="7517647" y="246534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15508AB0-0423-4107-A46D-4D5939FE81BF}"/>
                </a:ext>
              </a:extLst>
            </p:cNvPr>
            <p:cNvSpPr/>
            <p:nvPr/>
          </p:nvSpPr>
          <p:spPr>
            <a:xfrm>
              <a:off x="7615149" y="25707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09A18CCB-B9BB-40F5-B094-20A945A1D66C}"/>
                </a:ext>
              </a:extLst>
            </p:cNvPr>
            <p:cNvSpPr/>
            <p:nvPr/>
          </p:nvSpPr>
          <p:spPr>
            <a:xfrm>
              <a:off x="7072072" y="165304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3A2E2268-466A-4B34-A1E9-94D0D3B6D054}"/>
                </a:ext>
              </a:extLst>
            </p:cNvPr>
            <p:cNvSpPr/>
            <p:nvPr/>
          </p:nvSpPr>
          <p:spPr>
            <a:xfrm>
              <a:off x="7170996" y="17716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E0ED00D9-FB06-4C6F-BF9A-B42890B81AC3}"/>
                </a:ext>
              </a:extLst>
            </p:cNvPr>
            <p:cNvSpPr/>
            <p:nvPr/>
          </p:nvSpPr>
          <p:spPr>
            <a:xfrm>
              <a:off x="7322825" y="189031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50DA42E6-08C4-41CD-99FF-419EC1987AD6}"/>
                </a:ext>
              </a:extLst>
            </p:cNvPr>
            <p:cNvSpPr/>
            <p:nvPr/>
          </p:nvSpPr>
          <p:spPr>
            <a:xfrm>
              <a:off x="7422012" y="200894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722B1FA3-B07E-4309-A665-CDF1BC35C392}"/>
                </a:ext>
              </a:extLst>
            </p:cNvPr>
            <p:cNvSpPr/>
            <p:nvPr/>
          </p:nvSpPr>
          <p:spPr>
            <a:xfrm>
              <a:off x="7547257" y="21237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EB9A6E56-CA9F-4B6C-A04A-32B0EEE1B8EA}"/>
                </a:ext>
              </a:extLst>
            </p:cNvPr>
            <p:cNvSpPr/>
            <p:nvPr/>
          </p:nvSpPr>
          <p:spPr>
            <a:xfrm>
              <a:off x="7644759" y="222915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F3A1017D-BAFE-4782-82E8-057851C9DD82}"/>
                </a:ext>
              </a:extLst>
            </p:cNvPr>
            <p:cNvSpPr/>
            <p:nvPr/>
          </p:nvSpPr>
          <p:spPr>
            <a:xfrm>
              <a:off x="6218907" y="231878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3AD72034-BA41-47FB-B38C-10E5C9B2CF1D}"/>
                </a:ext>
              </a:extLst>
            </p:cNvPr>
            <p:cNvSpPr/>
            <p:nvPr/>
          </p:nvSpPr>
          <p:spPr>
            <a:xfrm>
              <a:off x="6317831" y="24374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2617D708-2386-4DE9-BB41-09FC3BCD4816}"/>
                </a:ext>
              </a:extLst>
            </p:cNvPr>
            <p:cNvSpPr/>
            <p:nvPr/>
          </p:nvSpPr>
          <p:spPr>
            <a:xfrm>
              <a:off x="6469660" y="255604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B2DE4129-8F91-40CC-AC57-6ED7353BFA78}"/>
                </a:ext>
              </a:extLst>
            </p:cNvPr>
            <p:cNvSpPr/>
            <p:nvPr/>
          </p:nvSpPr>
          <p:spPr>
            <a:xfrm>
              <a:off x="6568847" y="267468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8207E0F5-8092-4496-BB6F-F43B352100C6}"/>
                </a:ext>
              </a:extLst>
            </p:cNvPr>
            <p:cNvSpPr/>
            <p:nvPr/>
          </p:nvSpPr>
          <p:spPr>
            <a:xfrm>
              <a:off x="6694092" y="27894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D8D248FC-1399-4BC9-A5D3-F49FDC91F0FF}"/>
                </a:ext>
              </a:extLst>
            </p:cNvPr>
            <p:cNvSpPr/>
            <p:nvPr/>
          </p:nvSpPr>
          <p:spPr>
            <a:xfrm>
              <a:off x="6791594" y="289489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777BBBF5-80CD-4511-972E-B7D05015EB6E}"/>
                </a:ext>
              </a:extLst>
            </p:cNvPr>
            <p:cNvSpPr/>
            <p:nvPr/>
          </p:nvSpPr>
          <p:spPr>
            <a:xfrm>
              <a:off x="6227243" y="198924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2F025D1E-E279-4813-B57C-0FC03942C15F}"/>
                </a:ext>
              </a:extLst>
            </p:cNvPr>
            <p:cNvSpPr/>
            <p:nvPr/>
          </p:nvSpPr>
          <p:spPr>
            <a:xfrm>
              <a:off x="6326167" y="210787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CCC89CA2-7542-4425-B481-2D055443CA13}"/>
                </a:ext>
              </a:extLst>
            </p:cNvPr>
            <p:cNvSpPr/>
            <p:nvPr/>
          </p:nvSpPr>
          <p:spPr>
            <a:xfrm>
              <a:off x="6477996" y="222650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E43F7843-C1D0-4BA1-A05C-CE2ADB58077E}"/>
                </a:ext>
              </a:extLst>
            </p:cNvPr>
            <p:cNvSpPr/>
            <p:nvPr/>
          </p:nvSpPr>
          <p:spPr>
            <a:xfrm>
              <a:off x="6577183" y="234514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36774900-B8A3-4CE8-8181-71CD14A248D5}"/>
                </a:ext>
              </a:extLst>
            </p:cNvPr>
            <p:cNvSpPr/>
            <p:nvPr/>
          </p:nvSpPr>
          <p:spPr>
            <a:xfrm>
              <a:off x="6702428" y="24599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B2735BED-8BDB-4B9E-840F-C12B872EDF4E}"/>
                </a:ext>
              </a:extLst>
            </p:cNvPr>
            <p:cNvSpPr/>
            <p:nvPr/>
          </p:nvSpPr>
          <p:spPr>
            <a:xfrm>
              <a:off x="6799930" y="25653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1712B516-8D0C-48C3-8EAD-D8103EBF400F}"/>
                </a:ext>
              </a:extLst>
            </p:cNvPr>
            <p:cNvSpPr/>
            <p:nvPr/>
          </p:nvSpPr>
          <p:spPr>
            <a:xfrm>
              <a:off x="6242448" y="1647609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8E6D2476-C595-4866-ACBE-E4EA8A337950}"/>
                </a:ext>
              </a:extLst>
            </p:cNvPr>
            <p:cNvSpPr/>
            <p:nvPr/>
          </p:nvSpPr>
          <p:spPr>
            <a:xfrm>
              <a:off x="6341372" y="1766242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9B7790F1-C414-4FC4-AF2C-C0CAB9ECA176}"/>
                </a:ext>
              </a:extLst>
            </p:cNvPr>
            <p:cNvSpPr/>
            <p:nvPr/>
          </p:nvSpPr>
          <p:spPr>
            <a:xfrm>
              <a:off x="6493201" y="188487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CDC2B4B4-1D21-491D-AFBF-0BBC37196CB5}"/>
                </a:ext>
              </a:extLst>
            </p:cNvPr>
            <p:cNvSpPr/>
            <p:nvPr/>
          </p:nvSpPr>
          <p:spPr>
            <a:xfrm>
              <a:off x="6592388" y="200350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63E8D987-0578-43F4-A255-9C03348EF294}"/>
                </a:ext>
              </a:extLst>
            </p:cNvPr>
            <p:cNvSpPr/>
            <p:nvPr/>
          </p:nvSpPr>
          <p:spPr>
            <a:xfrm>
              <a:off x="6717633" y="21182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0F98B5EB-2561-464C-84C6-B60E40DDA4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15135" y="222371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TextBox 358">
              <a:extLst>
                <a:ext uri="{FF2B5EF4-FFF2-40B4-BE49-F238E27FC236}">
                  <a16:creationId xmlns:a16="http://schemas.microsoft.com/office/drawing/2014/main" id="{6E55DB63-A385-40F7-9C88-30B39F9910FE}"/>
                </a:ext>
              </a:extLst>
            </p:cNvPr>
            <p:cNvSpPr txBox="1"/>
            <p:nvPr/>
          </p:nvSpPr>
          <p:spPr>
            <a:xfrm>
              <a:off x="6784150" y="3209717"/>
              <a:ext cx="1699443" cy="402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Alpine Nodes</a:t>
              </a:r>
            </a:p>
          </p:txBody>
        </p:sp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B71EE6A7-3E2F-199B-4948-A0582E2E4230}"/>
              </a:ext>
            </a:extLst>
          </p:cNvPr>
          <p:cNvGrpSpPr/>
          <p:nvPr/>
        </p:nvGrpSpPr>
        <p:grpSpPr>
          <a:xfrm>
            <a:off x="8636947" y="3405496"/>
            <a:ext cx="2001310" cy="1252161"/>
            <a:chOff x="9788619" y="3696929"/>
            <a:chExt cx="2001310" cy="1252161"/>
          </a:xfrm>
        </p:grpSpPr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99D756C8-5E92-4ED5-8BA6-6546EA7FC8D3}"/>
                </a:ext>
              </a:extLst>
            </p:cNvPr>
            <p:cNvSpPr/>
            <p:nvPr/>
          </p:nvSpPr>
          <p:spPr>
            <a:xfrm>
              <a:off x="9788619" y="3696929"/>
              <a:ext cx="2001310" cy="125216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1F5125EB-8FDD-4B57-A5D0-376F241038AE}"/>
                </a:ext>
              </a:extLst>
            </p:cNvPr>
            <p:cNvSpPr/>
            <p:nvPr/>
          </p:nvSpPr>
          <p:spPr>
            <a:xfrm>
              <a:off x="10132360" y="3826447"/>
              <a:ext cx="643869" cy="24041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4B202607-D241-4090-915E-95D1CD94C1B7}"/>
                </a:ext>
              </a:extLst>
            </p:cNvPr>
            <p:cNvSpPr/>
            <p:nvPr/>
          </p:nvSpPr>
          <p:spPr>
            <a:xfrm>
              <a:off x="10296271" y="3926375"/>
              <a:ext cx="643869" cy="24041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614D00D6-3181-4CBE-8D78-37B37AA03494}"/>
                </a:ext>
              </a:extLst>
            </p:cNvPr>
            <p:cNvSpPr/>
            <p:nvPr/>
          </p:nvSpPr>
          <p:spPr>
            <a:xfrm>
              <a:off x="10454295" y="4063884"/>
              <a:ext cx="643869" cy="24041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6E834CF2-1A26-4B22-95B5-2464E1E4F5B5}"/>
                </a:ext>
              </a:extLst>
            </p:cNvPr>
            <p:cNvSpPr/>
            <p:nvPr/>
          </p:nvSpPr>
          <p:spPr>
            <a:xfrm>
              <a:off x="10612319" y="4175213"/>
              <a:ext cx="643869" cy="24041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A7EC4871-3BDE-4EA9-A93D-A5B98B62042A}"/>
                </a:ext>
              </a:extLst>
            </p:cNvPr>
            <p:cNvSpPr/>
            <p:nvPr/>
          </p:nvSpPr>
          <p:spPr>
            <a:xfrm>
              <a:off x="10776229" y="4292962"/>
              <a:ext cx="643869" cy="24041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TextBox 360">
              <a:extLst>
                <a:ext uri="{FF2B5EF4-FFF2-40B4-BE49-F238E27FC236}">
                  <a16:creationId xmlns:a16="http://schemas.microsoft.com/office/drawing/2014/main" id="{CB7B5E91-1831-452F-996F-8170E2BC2791}"/>
                </a:ext>
              </a:extLst>
            </p:cNvPr>
            <p:cNvSpPr txBox="1"/>
            <p:nvPr/>
          </p:nvSpPr>
          <p:spPr>
            <a:xfrm>
              <a:off x="9814707" y="4577156"/>
              <a:ext cx="19752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Blanca Nodes</a:t>
              </a:r>
            </a:p>
          </p:txBody>
        </p:sp>
      </p:grp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3C83BB6-59FC-A5F3-1FF4-923114C35268}"/>
              </a:ext>
            </a:extLst>
          </p:cNvPr>
          <p:cNvCxnSpPr>
            <a:cxnSpLocks/>
          </p:cNvCxnSpPr>
          <p:nvPr/>
        </p:nvCxnSpPr>
        <p:spPr>
          <a:xfrm flipV="1">
            <a:off x="4079493" y="3624089"/>
            <a:ext cx="2511135" cy="209478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DA14D6AB-F77B-A6E5-1F13-6469D8925E40}"/>
              </a:ext>
            </a:extLst>
          </p:cNvPr>
          <p:cNvSpPr/>
          <p:nvPr/>
        </p:nvSpPr>
        <p:spPr>
          <a:xfrm>
            <a:off x="2011454" y="2071070"/>
            <a:ext cx="938150" cy="1049730"/>
          </a:xfrm>
          <a:prstGeom prst="rect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1A6D87C-7AC1-3E42-4C85-1FBE69E2BBA9}"/>
              </a:ext>
            </a:extLst>
          </p:cNvPr>
          <p:cNvSpPr txBox="1"/>
          <p:nvPr/>
        </p:nvSpPr>
        <p:spPr>
          <a:xfrm>
            <a:off x="1963875" y="2126770"/>
            <a:ext cx="123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On-Demand</a:t>
            </a:r>
          </a:p>
          <a:p>
            <a:r>
              <a:rPr lang="en-US"/>
              <a:t>Portal</a:t>
            </a:r>
          </a:p>
        </p:txBody>
      </p:sp>
      <p:pic>
        <p:nvPicPr>
          <p:cNvPr id="52" name="Graphic 51" descr="Smiling face with no fill">
            <a:extLst>
              <a:ext uri="{FF2B5EF4-FFF2-40B4-BE49-F238E27FC236}">
                <a16:creationId xmlns:a16="http://schemas.microsoft.com/office/drawing/2014/main" id="{E36B93BF-B22E-C227-B2AB-B48708C11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5158" y="2873983"/>
            <a:ext cx="914400" cy="91440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F6B6924E-F356-144C-FE91-926BCACB9DC1}"/>
              </a:ext>
            </a:extLst>
          </p:cNvPr>
          <p:cNvSpPr txBox="1"/>
          <p:nvPr/>
        </p:nvSpPr>
        <p:spPr>
          <a:xfrm>
            <a:off x="354076" y="3788383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you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B034ADB-04C1-01C5-849C-4DF6A8ABCAC2}"/>
              </a:ext>
            </a:extLst>
          </p:cNvPr>
          <p:cNvCxnSpPr>
            <a:cxnSpLocks/>
          </p:cNvCxnSpPr>
          <p:nvPr/>
        </p:nvCxnSpPr>
        <p:spPr>
          <a:xfrm flipV="1">
            <a:off x="1118059" y="3004916"/>
            <a:ext cx="722435" cy="270507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E0B3556-68D0-17DF-CB01-51CADECEDED3}"/>
              </a:ext>
            </a:extLst>
          </p:cNvPr>
          <p:cNvCxnSpPr>
            <a:cxnSpLocks/>
          </p:cNvCxnSpPr>
          <p:nvPr/>
        </p:nvCxnSpPr>
        <p:spPr>
          <a:xfrm>
            <a:off x="1018707" y="3677713"/>
            <a:ext cx="670651" cy="462767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91A68A1-16D3-6EA3-09D0-7097D93D780C}"/>
              </a:ext>
            </a:extLst>
          </p:cNvPr>
          <p:cNvGrpSpPr>
            <a:grpSpLocks noChangeAspect="1"/>
          </p:cNvGrpSpPr>
          <p:nvPr/>
        </p:nvGrpSpPr>
        <p:grpSpPr>
          <a:xfrm>
            <a:off x="6590628" y="1822037"/>
            <a:ext cx="1934484" cy="1694723"/>
            <a:chOff x="6032920" y="1523398"/>
            <a:chExt cx="2528188" cy="2214844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4272273D-EEC3-39F7-C554-F7A701968500}"/>
                </a:ext>
              </a:extLst>
            </p:cNvPr>
            <p:cNvSpPr/>
            <p:nvPr/>
          </p:nvSpPr>
          <p:spPr>
            <a:xfrm>
              <a:off x="6032920" y="1523398"/>
              <a:ext cx="2502040" cy="221484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19ABB9F-AC33-D3D2-BF55-8A88E3313876}"/>
                </a:ext>
              </a:extLst>
            </p:cNvPr>
            <p:cNvSpPr/>
            <p:nvPr/>
          </p:nvSpPr>
          <p:spPr>
            <a:xfrm>
              <a:off x="7034126" y="232421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C9DEEEEF-AF4D-0A06-BFCF-6FD3FC078B6B}"/>
                </a:ext>
              </a:extLst>
            </p:cNvPr>
            <p:cNvSpPr/>
            <p:nvPr/>
          </p:nvSpPr>
          <p:spPr>
            <a:xfrm>
              <a:off x="7133050" y="24428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F6161A80-BC00-E27C-7A75-54F47C6E96EE}"/>
                </a:ext>
              </a:extLst>
            </p:cNvPr>
            <p:cNvSpPr/>
            <p:nvPr/>
          </p:nvSpPr>
          <p:spPr>
            <a:xfrm>
              <a:off x="7284879" y="256148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A2626868-BE45-6345-B04E-2B3EF3D1CD53}"/>
                </a:ext>
              </a:extLst>
            </p:cNvPr>
            <p:cNvSpPr/>
            <p:nvPr/>
          </p:nvSpPr>
          <p:spPr>
            <a:xfrm>
              <a:off x="7384066" y="268011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085C3AC4-3984-4D5F-5478-4D6688A8D565}"/>
                </a:ext>
              </a:extLst>
            </p:cNvPr>
            <p:cNvSpPr/>
            <p:nvPr/>
          </p:nvSpPr>
          <p:spPr>
            <a:xfrm>
              <a:off x="7509311" y="27948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E4A678EF-302A-A605-3BAA-A8ACEC7156E0}"/>
                </a:ext>
              </a:extLst>
            </p:cNvPr>
            <p:cNvSpPr/>
            <p:nvPr/>
          </p:nvSpPr>
          <p:spPr>
            <a:xfrm>
              <a:off x="7606813" y="290032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B00941D4-2E6C-1928-BD62-3E9DCE0A8937}"/>
                </a:ext>
              </a:extLst>
            </p:cNvPr>
            <p:cNvSpPr/>
            <p:nvPr/>
          </p:nvSpPr>
          <p:spPr>
            <a:xfrm>
              <a:off x="7042462" y="199467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956D4CE5-2B39-8D02-76D8-B0D67A29F02A}"/>
                </a:ext>
              </a:extLst>
            </p:cNvPr>
            <p:cNvSpPr/>
            <p:nvPr/>
          </p:nvSpPr>
          <p:spPr>
            <a:xfrm>
              <a:off x="7141386" y="21133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F8C82C99-50D6-D2A2-E0CF-27A7FF00A93E}"/>
                </a:ext>
              </a:extLst>
            </p:cNvPr>
            <p:cNvSpPr/>
            <p:nvPr/>
          </p:nvSpPr>
          <p:spPr>
            <a:xfrm>
              <a:off x="7293215" y="2231943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86C8BF67-D19D-7A34-47AC-83308DE39ADA}"/>
                </a:ext>
              </a:extLst>
            </p:cNvPr>
            <p:cNvSpPr/>
            <p:nvPr/>
          </p:nvSpPr>
          <p:spPr>
            <a:xfrm>
              <a:off x="7392402" y="235057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5D7CED86-36DD-255A-0565-3C0CFC6408C4}"/>
                </a:ext>
              </a:extLst>
            </p:cNvPr>
            <p:cNvSpPr/>
            <p:nvPr/>
          </p:nvSpPr>
          <p:spPr>
            <a:xfrm>
              <a:off x="7517647" y="246534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8BC35733-562A-29FD-29E2-D2E9AC080EBF}"/>
                </a:ext>
              </a:extLst>
            </p:cNvPr>
            <p:cNvSpPr/>
            <p:nvPr/>
          </p:nvSpPr>
          <p:spPr>
            <a:xfrm>
              <a:off x="7615149" y="2570786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A8B63653-F2FB-C877-EFA7-D9EADEDA1A1D}"/>
                </a:ext>
              </a:extLst>
            </p:cNvPr>
            <p:cNvSpPr/>
            <p:nvPr/>
          </p:nvSpPr>
          <p:spPr>
            <a:xfrm>
              <a:off x="7072072" y="165304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A8F8EA12-A9C0-27E6-3171-50C3858FCA64}"/>
                </a:ext>
              </a:extLst>
            </p:cNvPr>
            <p:cNvSpPr/>
            <p:nvPr/>
          </p:nvSpPr>
          <p:spPr>
            <a:xfrm>
              <a:off x="7170996" y="17716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FEE54D79-821D-4DCF-C6BB-5B0A0623FC6F}"/>
                </a:ext>
              </a:extLst>
            </p:cNvPr>
            <p:cNvSpPr/>
            <p:nvPr/>
          </p:nvSpPr>
          <p:spPr>
            <a:xfrm>
              <a:off x="7322825" y="189031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893A89EA-80B3-F58B-BF2C-35791547FA04}"/>
                </a:ext>
              </a:extLst>
            </p:cNvPr>
            <p:cNvSpPr/>
            <p:nvPr/>
          </p:nvSpPr>
          <p:spPr>
            <a:xfrm>
              <a:off x="7422012" y="200894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6B9CB7C4-3344-1B83-68D3-8919AC6834FC}"/>
                </a:ext>
              </a:extLst>
            </p:cNvPr>
            <p:cNvSpPr/>
            <p:nvPr/>
          </p:nvSpPr>
          <p:spPr>
            <a:xfrm>
              <a:off x="7547257" y="21237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E384D6F6-E8BB-A945-FD02-8F9F59900776}"/>
                </a:ext>
              </a:extLst>
            </p:cNvPr>
            <p:cNvSpPr/>
            <p:nvPr/>
          </p:nvSpPr>
          <p:spPr>
            <a:xfrm>
              <a:off x="7644759" y="222915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8A629F13-03A4-384C-ED55-13DF05621DDC}"/>
                </a:ext>
              </a:extLst>
            </p:cNvPr>
            <p:cNvSpPr/>
            <p:nvPr/>
          </p:nvSpPr>
          <p:spPr>
            <a:xfrm>
              <a:off x="6218907" y="231878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81A2F031-9367-77AE-B486-D56A88CDB725}"/>
                </a:ext>
              </a:extLst>
            </p:cNvPr>
            <p:cNvSpPr/>
            <p:nvPr/>
          </p:nvSpPr>
          <p:spPr>
            <a:xfrm>
              <a:off x="6317831" y="243741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7C301B3D-3CE3-5D59-1F55-14B893AD8BCD}"/>
                </a:ext>
              </a:extLst>
            </p:cNvPr>
            <p:cNvSpPr/>
            <p:nvPr/>
          </p:nvSpPr>
          <p:spPr>
            <a:xfrm>
              <a:off x="6469660" y="255604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A7139AF9-DE08-7CE1-D79A-3607E348F213}"/>
                </a:ext>
              </a:extLst>
            </p:cNvPr>
            <p:cNvSpPr/>
            <p:nvPr/>
          </p:nvSpPr>
          <p:spPr>
            <a:xfrm>
              <a:off x="6568847" y="267468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414716FC-50EA-426F-DF95-1422A0075634}"/>
                </a:ext>
              </a:extLst>
            </p:cNvPr>
            <p:cNvSpPr/>
            <p:nvPr/>
          </p:nvSpPr>
          <p:spPr>
            <a:xfrm>
              <a:off x="6694092" y="27894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4E32F941-157D-7A38-D851-E8D6456E213A}"/>
                </a:ext>
              </a:extLst>
            </p:cNvPr>
            <p:cNvSpPr/>
            <p:nvPr/>
          </p:nvSpPr>
          <p:spPr>
            <a:xfrm>
              <a:off x="6791594" y="289489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0A8DAB72-C539-E4D6-E09F-53B076C93AAA}"/>
                </a:ext>
              </a:extLst>
            </p:cNvPr>
            <p:cNvSpPr/>
            <p:nvPr/>
          </p:nvSpPr>
          <p:spPr>
            <a:xfrm>
              <a:off x="6227243" y="1989241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5D25D900-DEDB-47CE-D992-CB1133ED5075}"/>
                </a:ext>
              </a:extLst>
            </p:cNvPr>
            <p:cNvSpPr/>
            <p:nvPr/>
          </p:nvSpPr>
          <p:spPr>
            <a:xfrm>
              <a:off x="6326167" y="2107874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446CB530-30D0-70F3-C874-17A401B7A088}"/>
                </a:ext>
              </a:extLst>
            </p:cNvPr>
            <p:cNvSpPr/>
            <p:nvPr/>
          </p:nvSpPr>
          <p:spPr>
            <a:xfrm>
              <a:off x="6477996" y="2226507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96C6292D-40D7-B63E-7E87-4A41C2BF38E6}"/>
                </a:ext>
              </a:extLst>
            </p:cNvPr>
            <p:cNvSpPr/>
            <p:nvPr/>
          </p:nvSpPr>
          <p:spPr>
            <a:xfrm>
              <a:off x="6577183" y="234514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A08C64FF-B527-6778-5B04-A641E3C7CB13}"/>
                </a:ext>
              </a:extLst>
            </p:cNvPr>
            <p:cNvSpPr/>
            <p:nvPr/>
          </p:nvSpPr>
          <p:spPr>
            <a:xfrm>
              <a:off x="6702428" y="245991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5C18782B-EFD4-8EB7-68C6-BE5E4BB75FD3}"/>
                </a:ext>
              </a:extLst>
            </p:cNvPr>
            <p:cNvSpPr/>
            <p:nvPr/>
          </p:nvSpPr>
          <p:spPr>
            <a:xfrm>
              <a:off x="6799930" y="2565350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555D3186-D1B2-8F95-9F13-BAE53EFDB68C}"/>
                </a:ext>
              </a:extLst>
            </p:cNvPr>
            <p:cNvSpPr/>
            <p:nvPr/>
          </p:nvSpPr>
          <p:spPr>
            <a:xfrm>
              <a:off x="6242448" y="1647609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DDAA8B2C-133F-19DC-CA1D-F19F613E1B16}"/>
                </a:ext>
              </a:extLst>
            </p:cNvPr>
            <p:cNvSpPr/>
            <p:nvPr/>
          </p:nvSpPr>
          <p:spPr>
            <a:xfrm>
              <a:off x="6341372" y="1766242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0B2BC902-C1B7-5F44-3E18-939C7BDEED62}"/>
                </a:ext>
              </a:extLst>
            </p:cNvPr>
            <p:cNvSpPr/>
            <p:nvPr/>
          </p:nvSpPr>
          <p:spPr>
            <a:xfrm>
              <a:off x="6493201" y="1884875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08290B44-82AD-0983-62C8-3701FA50FE75}"/>
                </a:ext>
              </a:extLst>
            </p:cNvPr>
            <p:cNvSpPr/>
            <p:nvPr/>
          </p:nvSpPr>
          <p:spPr>
            <a:xfrm>
              <a:off x="6592388" y="200350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7B77915D-3324-F79D-F1A4-93840605300E}"/>
                </a:ext>
              </a:extLst>
            </p:cNvPr>
            <p:cNvSpPr/>
            <p:nvPr/>
          </p:nvSpPr>
          <p:spPr>
            <a:xfrm>
              <a:off x="6717633" y="211827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EDF68CC8-77DD-E217-D51D-C6289A949F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15135" y="2223718"/>
              <a:ext cx="643869" cy="28024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TextBox 290">
              <a:extLst>
                <a:ext uri="{FF2B5EF4-FFF2-40B4-BE49-F238E27FC236}">
                  <a16:creationId xmlns:a16="http://schemas.microsoft.com/office/drawing/2014/main" id="{7DFC4990-565F-5E9F-5212-2F138228896C}"/>
                </a:ext>
              </a:extLst>
            </p:cNvPr>
            <p:cNvSpPr txBox="1"/>
            <p:nvPr/>
          </p:nvSpPr>
          <p:spPr>
            <a:xfrm>
              <a:off x="6784150" y="3209717"/>
              <a:ext cx="1776958" cy="402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Summit Nodes</a:t>
              </a:r>
            </a:p>
          </p:txBody>
        </p:sp>
      </p:grpSp>
      <p:grpSp>
        <p:nvGrpSpPr>
          <p:cNvPr id="302" name="Group 301">
            <a:extLst>
              <a:ext uri="{FF2B5EF4-FFF2-40B4-BE49-F238E27FC236}">
                <a16:creationId xmlns:a16="http://schemas.microsoft.com/office/drawing/2014/main" id="{E067DA4A-C532-7974-4869-5102BA03DF15}"/>
              </a:ext>
            </a:extLst>
          </p:cNvPr>
          <p:cNvGrpSpPr/>
          <p:nvPr/>
        </p:nvGrpSpPr>
        <p:grpSpPr>
          <a:xfrm>
            <a:off x="8645740" y="4868715"/>
            <a:ext cx="1457082" cy="1089618"/>
            <a:chOff x="7560083" y="4715218"/>
            <a:chExt cx="2001310" cy="1252161"/>
          </a:xfrm>
        </p:grpSpPr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31591373-2347-4022-88A1-F50839FB5A43}"/>
                </a:ext>
              </a:extLst>
            </p:cNvPr>
            <p:cNvSpPr/>
            <p:nvPr/>
          </p:nvSpPr>
          <p:spPr>
            <a:xfrm>
              <a:off x="7560083" y="4715218"/>
              <a:ext cx="2001310" cy="125216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glow>
                <a:schemeClr val="accent1">
                  <a:alpha val="40000"/>
                </a:schemeClr>
              </a:glow>
              <a:outerShdw blurRad="50800" dist="38100" dir="5400000" algn="ctr" rotWithShape="0">
                <a:schemeClr val="tx1">
                  <a:lumMod val="65000"/>
                  <a:lumOff val="35000"/>
                </a:schemeClr>
              </a:outerShdw>
              <a:reflection stA="50000" endPos="20000" dist="25400" dir="5400000" sy="-100000" algn="bl" rotWithShape="0"/>
              <a:softEdge rad="0"/>
            </a:effectLst>
            <a:scene3d>
              <a:camera prst="orthographicFront"/>
              <a:lightRig rig="threePt" dir="t"/>
            </a:scene3d>
            <a:sp3d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TextBox 297">
              <a:extLst>
                <a:ext uri="{FF2B5EF4-FFF2-40B4-BE49-F238E27FC236}">
                  <a16:creationId xmlns:a16="http://schemas.microsoft.com/office/drawing/2014/main" id="{30DF7FAE-F826-6B1D-BF0A-638443D33B48}"/>
                </a:ext>
              </a:extLst>
            </p:cNvPr>
            <p:cNvSpPr txBox="1"/>
            <p:nvPr/>
          </p:nvSpPr>
          <p:spPr>
            <a:xfrm>
              <a:off x="7586171" y="5595445"/>
              <a:ext cx="1975221" cy="3536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Viz Nodes</a:t>
              </a:r>
            </a:p>
          </p:txBody>
        </p:sp>
        <p:pic>
          <p:nvPicPr>
            <p:cNvPr id="300" name="Picture 299">
              <a:extLst>
                <a:ext uri="{FF2B5EF4-FFF2-40B4-BE49-F238E27FC236}">
                  <a16:creationId xmlns:a16="http://schemas.microsoft.com/office/drawing/2014/main" id="{34CFC038-D659-5EE1-E4A8-63E3DA0EC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79308" y="4776013"/>
              <a:ext cx="949850" cy="796854"/>
            </a:xfrm>
            <a:prstGeom prst="rect">
              <a:avLst/>
            </a:prstGeom>
          </p:spPr>
        </p:pic>
      </p:grpSp>
      <p:cxnSp>
        <p:nvCxnSpPr>
          <p:cNvPr id="366" name="Straight Arrow Connector 365">
            <a:extLst>
              <a:ext uri="{FF2B5EF4-FFF2-40B4-BE49-F238E27FC236}">
                <a16:creationId xmlns:a16="http://schemas.microsoft.com/office/drawing/2014/main" id="{24586980-8284-AD73-C409-B3F48815B882}"/>
              </a:ext>
            </a:extLst>
          </p:cNvPr>
          <p:cNvCxnSpPr>
            <a:cxnSpLocks/>
          </p:cNvCxnSpPr>
          <p:nvPr/>
        </p:nvCxnSpPr>
        <p:spPr>
          <a:xfrm>
            <a:off x="4045084" y="3806131"/>
            <a:ext cx="4367713" cy="153276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71" name="Right Brace 370">
            <a:extLst>
              <a:ext uri="{FF2B5EF4-FFF2-40B4-BE49-F238E27FC236}">
                <a16:creationId xmlns:a16="http://schemas.microsoft.com/office/drawing/2014/main" id="{8086755B-42EB-218D-BED8-8A37973447F9}"/>
              </a:ext>
            </a:extLst>
          </p:cNvPr>
          <p:cNvSpPr/>
          <p:nvPr/>
        </p:nvSpPr>
        <p:spPr>
          <a:xfrm>
            <a:off x="3545070" y="2501417"/>
            <a:ext cx="534423" cy="26106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9" name="Straight Arrow Connector 378">
            <a:extLst>
              <a:ext uri="{FF2B5EF4-FFF2-40B4-BE49-F238E27FC236}">
                <a16:creationId xmlns:a16="http://schemas.microsoft.com/office/drawing/2014/main" id="{2703D701-E9E1-ACFC-1824-DF4B7FB5BE01}"/>
              </a:ext>
            </a:extLst>
          </p:cNvPr>
          <p:cNvCxnSpPr>
            <a:cxnSpLocks/>
          </p:cNvCxnSpPr>
          <p:nvPr/>
        </p:nvCxnSpPr>
        <p:spPr>
          <a:xfrm>
            <a:off x="7678743" y="4333460"/>
            <a:ext cx="779343" cy="828759"/>
          </a:xfrm>
          <a:prstGeom prst="straightConnector1">
            <a:avLst/>
          </a:prstGeom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83" name="TextBox 382">
            <a:extLst>
              <a:ext uri="{FF2B5EF4-FFF2-40B4-BE49-F238E27FC236}">
                <a16:creationId xmlns:a16="http://schemas.microsoft.com/office/drawing/2014/main" id="{856EE428-DE58-2502-99F2-A43311C7E984}"/>
              </a:ext>
            </a:extLst>
          </p:cNvPr>
          <p:cNvSpPr txBox="1"/>
          <p:nvPr/>
        </p:nvSpPr>
        <p:spPr>
          <a:xfrm>
            <a:off x="1118411" y="3321943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Login</a:t>
            </a:r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FE5FEF2A-3F3C-5D38-9716-063FE6EC6C94}"/>
              </a:ext>
            </a:extLst>
          </p:cNvPr>
          <p:cNvSpPr txBox="1"/>
          <p:nvPr/>
        </p:nvSpPr>
        <p:spPr>
          <a:xfrm rot="16200000">
            <a:off x="2879435" y="3546529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Schedule Job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A980F4-EA8A-82B5-146B-0DCB31E50213}"/>
              </a:ext>
            </a:extLst>
          </p:cNvPr>
          <p:cNvSpPr/>
          <p:nvPr/>
        </p:nvSpPr>
        <p:spPr>
          <a:xfrm>
            <a:off x="5173320" y="4732300"/>
            <a:ext cx="1229914" cy="1052927"/>
          </a:xfrm>
          <a:prstGeom prst="rect">
            <a:avLst/>
          </a:prstGeom>
          <a:solidFill>
            <a:srgbClr val="FFB8E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495B99-4060-97B0-AECB-266FC6D02A74}"/>
              </a:ext>
            </a:extLst>
          </p:cNvPr>
          <p:cNvSpPr txBox="1"/>
          <p:nvPr/>
        </p:nvSpPr>
        <p:spPr>
          <a:xfrm>
            <a:off x="5408329" y="4870190"/>
            <a:ext cx="8611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chemeClr val="accent1">
                    <a:lumMod val="50000"/>
                  </a:schemeClr>
                </a:solidFill>
              </a:rPr>
              <a:t>/home</a:t>
            </a:r>
          </a:p>
          <a:p>
            <a:r>
              <a:rPr lang="en-US" sz="1400">
                <a:solidFill>
                  <a:schemeClr val="accent1">
                    <a:lumMod val="50000"/>
                  </a:schemeClr>
                </a:solidFill>
              </a:rPr>
              <a:t>/projects</a:t>
            </a:r>
          </a:p>
          <a:p>
            <a:r>
              <a:rPr lang="en-US" sz="140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sz="1400" err="1">
                <a:solidFill>
                  <a:schemeClr val="accent1">
                    <a:lumMod val="50000"/>
                  </a:schemeClr>
                </a:solidFill>
              </a:rPr>
              <a:t>curc</a:t>
            </a:r>
            <a:endParaRPr lang="en-US" sz="140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>
                <a:solidFill>
                  <a:schemeClr val="accent1">
                    <a:lumMod val="50000"/>
                  </a:schemeClr>
                </a:solidFill>
              </a:rPr>
              <a:t>...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539B414-1E02-857D-EF3F-2AF17C5CD837}"/>
              </a:ext>
            </a:extLst>
          </p:cNvPr>
          <p:cNvCxnSpPr>
            <a:cxnSpLocks/>
          </p:cNvCxnSpPr>
          <p:nvPr/>
        </p:nvCxnSpPr>
        <p:spPr>
          <a:xfrm>
            <a:off x="4197670" y="5091298"/>
            <a:ext cx="858108" cy="6277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FAFE6F1-D96D-4BA0-4F81-CA6C06C2CE03}"/>
              </a:ext>
            </a:extLst>
          </p:cNvPr>
          <p:cNvCxnSpPr>
            <a:cxnSpLocks/>
          </p:cNvCxnSpPr>
          <p:nvPr/>
        </p:nvCxnSpPr>
        <p:spPr>
          <a:xfrm flipV="1">
            <a:off x="5702461" y="4170240"/>
            <a:ext cx="8003" cy="463961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AC9353C-8820-FF21-BD6D-BCA6E23A8954}"/>
              </a:ext>
            </a:extLst>
          </p:cNvPr>
          <p:cNvCxnSpPr>
            <a:cxnSpLocks/>
          </p:cNvCxnSpPr>
          <p:nvPr/>
        </p:nvCxnSpPr>
        <p:spPr>
          <a:xfrm flipV="1">
            <a:off x="6714339" y="4985144"/>
            <a:ext cx="863281" cy="145510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69F22B7-B00B-647E-5EB3-0AA9C77E0EA9}"/>
              </a:ext>
            </a:extLst>
          </p:cNvPr>
          <p:cNvCxnSpPr>
            <a:cxnSpLocks/>
          </p:cNvCxnSpPr>
          <p:nvPr/>
        </p:nvCxnSpPr>
        <p:spPr>
          <a:xfrm>
            <a:off x="6750952" y="5331846"/>
            <a:ext cx="1014322" cy="196869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D08070-641B-7C3E-4658-39F1AAA7FF22}"/>
              </a:ext>
            </a:extLst>
          </p:cNvPr>
          <p:cNvCxnSpPr>
            <a:cxnSpLocks/>
          </p:cNvCxnSpPr>
          <p:nvPr/>
        </p:nvCxnSpPr>
        <p:spPr>
          <a:xfrm flipV="1">
            <a:off x="6368703" y="4345151"/>
            <a:ext cx="420286" cy="328999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AD70B95-1F68-D4C0-E988-C58D97FE5EF0}"/>
              </a:ext>
            </a:extLst>
          </p:cNvPr>
          <p:cNvCxnSpPr>
            <a:cxnSpLocks/>
          </p:cNvCxnSpPr>
          <p:nvPr/>
        </p:nvCxnSpPr>
        <p:spPr>
          <a:xfrm>
            <a:off x="4495862" y="4222915"/>
            <a:ext cx="615896" cy="417380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1AC9507-645F-66A8-E7B4-B3FBA71F12C6}"/>
              </a:ext>
            </a:extLst>
          </p:cNvPr>
          <p:cNvSpPr txBox="1"/>
          <p:nvPr/>
        </p:nvSpPr>
        <p:spPr>
          <a:xfrm>
            <a:off x="5034457" y="5773667"/>
            <a:ext cx="1565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Core Storage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1518674-798D-591A-22E5-4B90B0447947}"/>
              </a:ext>
            </a:extLst>
          </p:cNvPr>
          <p:cNvSpPr txBox="1">
            <a:spLocks/>
          </p:cNvSpPr>
          <p:nvPr/>
        </p:nvSpPr>
        <p:spPr>
          <a:xfrm>
            <a:off x="775120" y="-3468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i="0" kern="1200">
                <a:solidFill>
                  <a:schemeClr val="tx1"/>
                </a:solidFill>
                <a:latin typeface="Helvetica Light" panose="020B0403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RC’s HPC network </a:t>
            </a:r>
            <a:r>
              <a:rPr lang="en-US" sz="3200" i="1">
                <a:solidFill>
                  <a:srgbClr val="FFB8E5"/>
                </a:solidFill>
              </a:rPr>
              <a:t>(incl. core storage)</a:t>
            </a:r>
          </a:p>
        </p:txBody>
      </p:sp>
    </p:spTree>
    <p:extLst>
      <p:ext uri="{BB962C8B-B14F-4D97-AF65-F5344CB8AC3E}">
        <p14:creationId xmlns:p14="http://schemas.microsoft.com/office/powerpoint/2010/main" val="1225563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15559</TotalTime>
  <Words>1492</Words>
  <Application>Microsoft Macintosh PowerPoint</Application>
  <PresentationFormat>Widescreen</PresentationFormat>
  <Paragraphs>313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Consolas</vt:lpstr>
      <vt:lpstr>Helvetica</vt:lpstr>
      <vt:lpstr>Helvetica Light</vt:lpstr>
      <vt:lpstr>Wingdings</vt:lpstr>
      <vt:lpstr>Office Theme</vt:lpstr>
      <vt:lpstr>Filesystems and Storage on CU Research Computing Resources</vt:lpstr>
      <vt:lpstr>Formalities</vt:lpstr>
      <vt:lpstr>Outline</vt:lpstr>
      <vt:lpstr>Common Terms</vt:lpstr>
      <vt:lpstr>Overview of CURC computing resources</vt:lpstr>
      <vt:lpstr>Overview of your CURC directories</vt:lpstr>
      <vt:lpstr>RC’s HPC network</vt:lpstr>
      <vt:lpstr>RC’s filesystems</vt:lpstr>
      <vt:lpstr>PowerPoint Presentation</vt:lpstr>
      <vt:lpstr>Problems with I/O and threads</vt:lpstr>
      <vt:lpstr>CURC’s Parallel filesystems</vt:lpstr>
      <vt:lpstr>Parallel Filesystem</vt:lpstr>
      <vt:lpstr>RC’s HPC network (incl. parallel f.s.)</vt:lpstr>
      <vt:lpstr>Other fast storage: Local Node SSDs</vt:lpstr>
      <vt:lpstr>Permanent large-scale storage: Petalibrary</vt:lpstr>
      <vt:lpstr>Hardware Specifications</vt:lpstr>
      <vt:lpstr>Checking your storage limits:</vt:lpstr>
      <vt:lpstr>Data Transfers</vt:lpstr>
      <vt:lpstr>Data Transfers (2)</vt:lpstr>
      <vt:lpstr>Questions?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Andrew Monaghan</cp:lastModifiedBy>
  <cp:revision>33</cp:revision>
  <dcterms:created xsi:type="dcterms:W3CDTF">2019-04-12T06:07:02Z</dcterms:created>
  <dcterms:modified xsi:type="dcterms:W3CDTF">2022-11-03T16:56:11Z</dcterms:modified>
</cp:coreProperties>
</file>

<file path=docProps/thumbnail.jpeg>
</file>